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5" r:id="rId3"/>
    <p:sldId id="276" r:id="rId4"/>
    <p:sldId id="259" r:id="rId5"/>
    <p:sldId id="260" r:id="rId6"/>
    <p:sldId id="272" r:id="rId7"/>
    <p:sldId id="258" r:id="rId8"/>
    <p:sldId id="271" r:id="rId9"/>
    <p:sldId id="273" r:id="rId10"/>
    <p:sldId id="257" r:id="rId11"/>
    <p:sldId id="265" r:id="rId12"/>
    <p:sldId id="266" r:id="rId13"/>
    <p:sldId id="262" r:id="rId14"/>
    <p:sldId id="263" r:id="rId15"/>
    <p:sldId id="264" r:id="rId16"/>
    <p:sldId id="267" r:id="rId17"/>
    <p:sldId id="268" r:id="rId18"/>
    <p:sldId id="269" r:id="rId19"/>
    <p:sldId id="301" r:id="rId20"/>
    <p:sldId id="330" r:id="rId21"/>
    <p:sldId id="270" r:id="rId22"/>
    <p:sldId id="279" r:id="rId23"/>
    <p:sldId id="332" r:id="rId24"/>
    <p:sldId id="328" r:id="rId25"/>
    <p:sldId id="329" r:id="rId26"/>
    <p:sldId id="300" r:id="rId27"/>
    <p:sldId id="326" r:id="rId28"/>
    <p:sldId id="320" r:id="rId29"/>
    <p:sldId id="322" r:id="rId30"/>
    <p:sldId id="321" r:id="rId31"/>
    <p:sldId id="323" r:id="rId32"/>
    <p:sldId id="282" r:id="rId33"/>
    <p:sldId id="318" r:id="rId34"/>
    <p:sldId id="319" r:id="rId35"/>
    <p:sldId id="317" r:id="rId36"/>
    <p:sldId id="315" r:id="rId37"/>
    <p:sldId id="331" r:id="rId38"/>
    <p:sldId id="286" r:id="rId39"/>
    <p:sldId id="310" r:id="rId40"/>
    <p:sldId id="313" r:id="rId41"/>
    <p:sldId id="287" r:id="rId42"/>
    <p:sldId id="309" r:id="rId43"/>
    <p:sldId id="304" r:id="rId44"/>
    <p:sldId id="303" r:id="rId45"/>
    <p:sldId id="302" r:id="rId46"/>
    <p:sldId id="307" r:id="rId47"/>
    <p:sldId id="308" r:id="rId48"/>
    <p:sldId id="305" r:id="rId49"/>
    <p:sldId id="306" r:id="rId50"/>
    <p:sldId id="296" r:id="rId51"/>
    <p:sldId id="298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956" autoAdjust="0"/>
  </p:normalViewPr>
  <p:slideViewPr>
    <p:cSldViewPr snapToGrid="0">
      <p:cViewPr varScale="1">
        <p:scale>
          <a:sx n="62" d="100"/>
          <a:sy n="62" d="100"/>
        </p:scale>
        <p:origin x="76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67623-2F34-4DC9-B7DD-1B748041538E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701CF-D827-4971-8F98-11CCA57A69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64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633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A1666-8C57-375B-C9FA-9E489E6A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391BE03-7CE5-95F7-F953-416D2ABD5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E5654F1-04F2-2899-C941-133681A0D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0D0148-DAFC-5EA8-72D7-4F4425818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68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EC501-2C11-C8AE-2C40-C86C5E7B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47B2C3D-0C14-4306-D329-71085875E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7B27A91-0DAD-C9C8-F4DF-C5791AE7C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3F0EBF-3642-2E5F-05A1-AB7CAC099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004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27999-7D74-78E8-D22D-39D47286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F02D0A7-0EF7-0DC8-AFD5-3E2F0D4AE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BF7910D-09D8-694A-AC89-355F1CF58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237CC8-9718-4CE2-0DB8-8E5A4D543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191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012F-9F3B-F977-D0B6-7C8CE4ACA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CD2DB15-4DC7-7389-7C0D-9F76A7D0F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8A655CB-E453-76B7-E230-131AA07DA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DE724E-7F19-CDA8-6D85-BDD40A696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05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2251-CA46-49A9-14DA-E14A9A26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2814FA5-CA75-79DA-2CB0-DCF4B7806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18B186C-7829-2F75-9FD7-871D05EE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FFCFCE-D0E6-3618-B88A-891D8368D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826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ED70-1383-437B-25CC-B38C01AE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EB6A1FD-37F9-BC58-1072-CF0CD45B8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D597879-9C8C-913D-C11A-926C96757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1151B7-5007-A4A2-67D9-42640D5E96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75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F9B1A-7410-AABF-FE17-354A60B8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4524F39-B152-9B3F-CAC6-9FDAA1DFF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FA83C4D-8932-17BF-1F54-B9B33D757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1FA3DC-4C48-7F49-899A-F521CE7F8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252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d3f4325c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d3f4325c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d3f4325c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d3f4325c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d3f4325c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d3f4325c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d3f4325c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d3f4325c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5379-72F4-B1C8-E4AD-30ACDE48C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18A6F8D-36B8-6C53-EECE-14CF9EF46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7D1631D-E8FB-D801-4745-E98E56398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4537EB-3C54-7B4A-8B43-5173C2FBB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24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253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41E0-3FD9-CFA2-237C-DDB7D37D6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048C1A5-5A2C-C32B-B2CC-416107EF7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04FF50D-1F2D-210B-BC12-06D2776C8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769BF8-8DC5-98CA-48F8-BCEF80F23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9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E6C61-9620-59B2-449A-97B8DE3E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4F9DCF2-0A92-F912-1F81-549269D56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A340B6A-CC1D-27A6-669B-FE330EFF2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E27DD2-6B38-C543-1944-89624AC5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01CF-D827-4971-8F98-11CCA57A694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93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67F0A-C72E-127A-24A0-D710BBB34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53F3DB-F85E-345E-3CC6-62C99CA96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9F3EE7-9864-CBBC-4A7B-096C6237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E9E5C8-5AD8-1E02-8261-CAEA0B4A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713847-D02F-3FA1-E69C-D801119B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95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B75DF-AD7E-C557-5C65-38BC9DB8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0B3D51-EA84-E788-A053-F7241ABCF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B9B9E5-6EE6-0D43-E34A-817BBDCC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0106FD-14F1-A325-E0C4-90C9F38D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4BA7AB-F87C-6658-701E-CA04D178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09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009750-5AC0-7A37-DE77-039BA7B62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EDCE81-1E68-7DE7-8DF9-A607D83D0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27971-1C7B-104E-9323-7B9B9804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2D9AA0-8E6E-583E-3F9C-366677DF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43E0F-8835-6A52-D95C-22301E60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42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B47E0-9B77-2E42-45A6-D7E03C6D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5B9D9B-3A17-0A9B-66D8-CCE2EEFF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FE9F58-4F23-55B2-C17D-A55B6737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7B088B-277E-1D04-D0D2-D0D5B423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76039C-114E-8127-072B-5BC620F8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87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AD951-6BAE-E076-D456-E845E032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4BC7CE-45E0-990F-E7F8-0CCA8FAF1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93DCB5-C0ED-3A82-DB6C-73F2A629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3DB072-1FD1-C491-8FEA-6213DAC0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0D21FF-1EAE-40DF-9F5B-367A23B1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59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E685B-DCD7-9B92-B78C-E22A5C2C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F345DF-DAF8-176A-37C2-B2DE4F915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1FAFF-9C26-6F83-FED9-91AADC3FC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D9E04A-5268-DB7E-F587-292E9D11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0BF9D6-EEC4-69DC-5D86-8F84B36A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F6E256-856C-A8EC-CD10-2660278A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4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C98A3-5B46-F16B-2DDF-9D6D4CB4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677CD8-AEF5-89E1-5CAE-58CE6D21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54106A-53AE-5C8A-FC83-731ACBCF5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2A7572-74E1-1469-3BB3-95DF78828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C94960F-5DB5-13CF-D172-C6891D046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EE9639-2A6F-8A30-4543-DC3BF0AEC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3DF1B8-3575-71B5-615F-69ECE922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2F34BF-520A-26F0-7906-7A52E2D3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5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30FF7-8804-1F7A-A1BC-A0285A9E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2146DE-666C-0AB7-AA34-47ED0D70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2F04B87-DB7A-C0D2-A1DB-92062945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11CA17-235F-D87E-CB81-E687862D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32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0066F0-EFD2-708A-FDD9-97E5BBA0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69B85CB-C923-416F-A5ED-D028E593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962834-04FA-DD76-ECD5-87ADD549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64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FDA70-F5DA-4ABD-3660-E98C5B23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B14A92-0B61-4F74-E74E-35AD5A3C9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612C35-292C-2649-4C67-A6813A9C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611DFE-086D-C6BA-44E8-520D8673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59AF4F-613A-E282-7A0B-2DAAF4CD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9CDA85-2CA4-E081-B128-6D4AFC3C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8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32CC1-4B9A-95E9-0A1B-CB49BC03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3616CBB-9810-BF9E-1D9B-A093D9A38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FEF7B7-C3AC-0503-B520-710909046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0AD67C-8718-41EF-9B62-DB33ABAC5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001729-3974-A02F-935F-B1D72467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8CBACF-44FB-4AA6-6C2A-BEB03B31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37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FFC74-0A5B-E90F-3342-45AFFC41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677872-60EB-0F7C-1C53-46C823251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89DF6E-7C7A-A8F5-556B-DE1B5EFDB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722823-A222-40F0-AA74-CB6E9859D343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28AD6A-1426-7221-6B95-4ADBEB07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450C95-D59E-9812-C9D0-1ECB62603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C305B8-83F9-4902-B3A2-0A9E30A3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4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F59A4C-D815-4CF7-832B-CE8AF971316A}"/>
              </a:ext>
            </a:extLst>
          </p:cNvPr>
          <p:cNvGrpSpPr/>
          <p:nvPr/>
        </p:nvGrpSpPr>
        <p:grpSpPr>
          <a:xfrm>
            <a:off x="-1" y="-603670"/>
            <a:ext cx="15272658" cy="5595258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70860AB0-69E2-0A95-79F3-9F4C97163FD6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6103C9F0-6DA1-BE8E-48E3-67989589DB52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FE2CBD31-D699-9474-70EC-B1DB69A5A332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4A96E542-FECB-BBA0-6437-3503A2956EBC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3A145DB1-836D-C3AA-10C1-C0F56DDD7C89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A3A01176-E3ED-03DD-F4A9-A3C098AA0423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33BF9062-D3B9-D06E-AB27-52BE5FEBC5AC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ECACDD2F-9356-E142-17E9-612D073BD2CE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C5DF3CB4-5594-182A-F311-46F780906158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F25F0CAF-1C6B-0050-2E43-A4D7ABDA4F1B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64B771B3-F4E6-4EA3-77B6-64F523F8CE32}"/>
                  </a:ext>
                </a:extLst>
              </p:cNvPr>
              <p:cNvSpPr/>
              <p:nvPr/>
            </p:nvSpPr>
            <p:spPr>
              <a:xfrm rot="15287328">
                <a:off x="6658831" y="4860472"/>
                <a:ext cx="250068" cy="157977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C66D23CE-40DA-E9D9-715C-EE490F68AC19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AF65E160-9F91-8CE0-ADDF-F7BBEF3EA97E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BFA6AE4E-B96C-563B-B61F-22F56517A9C6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E171F212-9392-B433-B79E-EED5A730BEB4}"/>
                  </a:ext>
                </a:extLst>
              </p:cNvPr>
              <p:cNvSpPr/>
              <p:nvPr/>
            </p:nvSpPr>
            <p:spPr>
              <a:xfrm rot="15871907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E8B290E7-F10E-DBF0-CF83-757FE47D2972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1" name="Прямоугольник: скругленные углы 20">
                  <a:extLst>
                    <a:ext uri="{FF2B5EF4-FFF2-40B4-BE49-F238E27FC236}">
                      <a16:creationId xmlns:a16="http://schemas.microsoft.com/office/drawing/2014/main" id="{2412B8BE-8C1B-1FE8-9CA6-7AEDEB413A6A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" name="Прямоугольник: скругленные углы 21">
                  <a:extLst>
                    <a:ext uri="{FF2B5EF4-FFF2-40B4-BE49-F238E27FC236}">
                      <a16:creationId xmlns:a16="http://schemas.microsoft.com/office/drawing/2014/main" id="{69A539E0-EB27-95BF-3EE0-6F7184E2630F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3" name="Прямоугольник: скругленные углы 22">
                  <a:extLst>
                    <a:ext uri="{FF2B5EF4-FFF2-40B4-BE49-F238E27FC236}">
                      <a16:creationId xmlns:a16="http://schemas.microsoft.com/office/drawing/2014/main" id="{8C18D5F9-D280-66F3-2DAD-A33C335E63B6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42B544D5-DCEF-15AD-04F3-81F5428CD263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5A06548A-F4FE-2C83-4B0F-9C8420B8A2F5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45F4F41A-13F6-8F8F-1556-2B390DE5E738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FD00D915-C369-9DD8-C7B4-0C64BB5B2D38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60A88125-B354-9D2B-FA72-F3E445B9F0CD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C66609C8-1E00-D96E-8ADF-9282653E4F8A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77F05AFB-F598-25BB-396D-3D7532B9A424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F0B27DCC-F5CF-88B0-79D6-F543A6414799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48ADC14C-B21C-21CD-CA67-BF4AFC8E1A01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A98CE667-A177-A6DD-9C4B-03AD35CD205E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D738D1C3-2850-2BED-191B-588D06F69693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3BCD3A3C-8CE1-DA30-5A63-7ECBE3366860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5C1A869E-4B8A-A189-20EC-C09AAB6284C9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40" name="Прямоугольник: скругленные углы 39">
                <a:extLst>
                  <a:ext uri="{FF2B5EF4-FFF2-40B4-BE49-F238E27FC236}">
                    <a16:creationId xmlns:a16="http://schemas.microsoft.com/office/drawing/2014/main" id="{87DFEE2F-6FE7-BD17-F595-A79B279DF055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44F24-D0D9-8F06-51AF-A449E9A70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163" y="3982784"/>
            <a:ext cx="9144000" cy="2387600"/>
          </a:xfrm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ru" dirty="0">
                <a:cs typeface="Times New Roman" panose="02020603050405020304" pitchFamily="18" charset="0"/>
              </a:rPr>
              <a:t>Проект на тему </a:t>
            </a:r>
            <a:r>
              <a:rPr lang="ru" b="1" dirty="0">
                <a:cs typeface="Times New Roman" panose="02020603050405020304" pitchFamily="18" charset="0"/>
              </a:rPr>
              <a:t>"Обнаружение ям с помощью квадрокоптера с камерой"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8EF1E0-61E9-DFDF-3178-F2EBAD1D0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1098" y="5784717"/>
            <a:ext cx="9144000" cy="393174"/>
          </a:xfrm>
        </p:spPr>
        <p:txBody>
          <a:bodyPr>
            <a:noAutofit/>
          </a:bodyPr>
          <a:lstStyle/>
          <a:p>
            <a:r>
              <a:rPr lang="ru-RU" sz="3200" dirty="0">
                <a:latin typeface="+mj-lt"/>
                <a:cs typeface="Times New Roman" panose="02020603050405020304" pitchFamily="18" charset="0"/>
              </a:rPr>
              <a:t>Работа групп «</a:t>
            </a:r>
            <a:r>
              <a:rPr lang="ru-RU" sz="3200" dirty="0" err="1">
                <a:latin typeface="+mj-lt"/>
                <a:cs typeface="Times New Roman" panose="02020603050405020304" pitchFamily="18" charset="0"/>
              </a:rPr>
              <a:t>Грок</a:t>
            </a:r>
            <a:r>
              <a:rPr lang="ru-RU" sz="3200" dirty="0">
                <a:latin typeface="+mj-lt"/>
                <a:cs typeface="Times New Roman" panose="02020603050405020304" pitchFamily="18" charset="0"/>
              </a:rPr>
              <a:t>», «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OMG</a:t>
            </a:r>
            <a:r>
              <a:rPr lang="ru-RU" sz="3200" dirty="0">
                <a:latin typeface="+mj-lt"/>
                <a:cs typeface="Times New Roman" panose="02020603050405020304" pitchFamily="18" charset="0"/>
              </a:rPr>
              <a:t>», «</a:t>
            </a:r>
            <a:r>
              <a:rPr lang="ru" sz="3200" dirty="0"/>
              <a:t>ШС-23»</a:t>
            </a:r>
            <a:endParaRPr lang="ru-RU" sz="3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4" name="AutoShape 6">
            <a:extLst>
              <a:ext uri="{FF2B5EF4-FFF2-40B4-BE49-F238E27FC236}">
                <a16:creationId xmlns:a16="http://schemas.microsoft.com/office/drawing/2014/main" id="{9804CA6D-A2DB-DBC9-15EA-559EA752C8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18977FE-9992-39DB-6063-967E5E9ACE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17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DC05AB-B9F0-CC7B-FD79-1056E52C4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/>
          <a:stretch>
            <a:fillRect/>
          </a:stretch>
        </p:blipFill>
        <p:spPr bwMode="auto">
          <a:xfrm>
            <a:off x="0" y="4592637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F6CF92-FBA3-A16D-379F-363BB2B55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39614" r="29719" b="18439"/>
          <a:stretch>
            <a:fillRect/>
          </a:stretch>
        </p:blipFill>
        <p:spPr bwMode="auto">
          <a:xfrm rot="502306">
            <a:off x="3350456" y="4593334"/>
            <a:ext cx="2509804" cy="1129815"/>
          </a:xfrm>
          <a:prstGeom prst="ellipse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266AE6B-9C5E-0AF5-A597-78EF404A0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5" y="1377808"/>
            <a:ext cx="3105148" cy="17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59C0DA1E-D884-58F0-745C-9143D39BC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8" t="40326" r="30847" b="33615"/>
          <a:stretch>
            <a:fillRect/>
          </a:stretch>
        </p:blipFill>
        <p:spPr bwMode="auto">
          <a:xfrm rot="20996967">
            <a:off x="6371541" y="5947709"/>
            <a:ext cx="2629238" cy="916394"/>
          </a:xfrm>
          <a:prstGeom prst="ellipse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B7FF2452-0605-4CD3-3555-848F94A1FB16}"/>
              </a:ext>
            </a:extLst>
          </p:cNvPr>
          <p:cNvSpPr/>
          <p:nvPr/>
        </p:nvSpPr>
        <p:spPr>
          <a:xfrm>
            <a:off x="750013" y="2537717"/>
            <a:ext cx="1952090" cy="326718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096664F4-0036-7BA3-2DCA-14DFD3E36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9505077" y="4497708"/>
            <a:ext cx="2748818" cy="245521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8CA1C41A-2B0C-F21B-1D63-E0709328A21C}"/>
              </a:ext>
            </a:extLst>
          </p:cNvPr>
          <p:cNvSpPr/>
          <p:nvPr/>
        </p:nvSpPr>
        <p:spPr>
          <a:xfrm>
            <a:off x="1120862" y="1817242"/>
            <a:ext cx="1489753" cy="8962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26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F26C3-9978-4BC4-FC9D-BFF0E056D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B01EF66-9A7A-22FF-5E0F-EF8E31938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/>
          <a:stretch>
            <a:fillRect/>
          </a:stretch>
        </p:blipFill>
        <p:spPr bwMode="auto">
          <a:xfrm>
            <a:off x="0" y="4592637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9B8A40-C406-4CC4-085E-2005580A4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39614" r="29719" b="18439"/>
          <a:stretch>
            <a:fillRect/>
          </a:stretch>
        </p:blipFill>
        <p:spPr bwMode="auto">
          <a:xfrm rot="502306">
            <a:off x="3350456" y="4593334"/>
            <a:ext cx="2509804" cy="1129815"/>
          </a:xfrm>
          <a:prstGeom prst="ellipse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274984C-E170-F564-9A5C-37F4CC60B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5" y="1377808"/>
            <a:ext cx="3105148" cy="17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F2FCA343-2088-1EF0-976C-9A4F6748C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8" t="40326" r="30847" b="33615"/>
          <a:stretch>
            <a:fillRect/>
          </a:stretch>
        </p:blipFill>
        <p:spPr bwMode="auto">
          <a:xfrm rot="20996967">
            <a:off x="6371541" y="5947709"/>
            <a:ext cx="2629238" cy="916394"/>
          </a:xfrm>
          <a:prstGeom prst="ellipse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8FE991CA-4B76-ADCD-74BB-525311AAECAD}"/>
              </a:ext>
            </a:extLst>
          </p:cNvPr>
          <p:cNvSpPr/>
          <p:nvPr/>
        </p:nvSpPr>
        <p:spPr>
          <a:xfrm>
            <a:off x="750013" y="2537717"/>
            <a:ext cx="1952090" cy="326718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05871AED-471E-4190-250A-6103C8B8C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9505077" y="4497708"/>
            <a:ext cx="2748818" cy="245521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91D9111C-CB65-2469-D252-8F005EEEFEDA}"/>
              </a:ext>
            </a:extLst>
          </p:cNvPr>
          <p:cNvSpPr/>
          <p:nvPr/>
        </p:nvSpPr>
        <p:spPr>
          <a:xfrm>
            <a:off x="1120862" y="1817242"/>
            <a:ext cx="1489753" cy="896242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67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5B7EB-755B-0682-DE6D-1A0BED7D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15CA380-9946-096E-3919-D073DB784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/>
          <a:stretch>
            <a:fillRect/>
          </a:stretch>
        </p:blipFill>
        <p:spPr bwMode="auto">
          <a:xfrm>
            <a:off x="0" y="4592637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2E1C78D-CD17-6291-ECC5-B083E3047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39614" r="29719" b="18439"/>
          <a:stretch>
            <a:fillRect/>
          </a:stretch>
        </p:blipFill>
        <p:spPr bwMode="auto">
          <a:xfrm rot="502306">
            <a:off x="3350456" y="4593334"/>
            <a:ext cx="2509804" cy="1129815"/>
          </a:xfrm>
          <a:prstGeom prst="ellipse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456A473-F597-59CC-915D-792BE7F6B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85" y="664983"/>
            <a:ext cx="3105148" cy="17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153E4D12-37CD-828D-5684-41424197B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8" t="40326" r="30847" b="33615"/>
          <a:stretch>
            <a:fillRect/>
          </a:stretch>
        </p:blipFill>
        <p:spPr bwMode="auto">
          <a:xfrm rot="20996967">
            <a:off x="6371541" y="5947709"/>
            <a:ext cx="2629238" cy="916394"/>
          </a:xfrm>
          <a:prstGeom prst="ellipse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7A5AA2F2-B02D-E618-7D68-0B7A3307D52B}"/>
              </a:ext>
            </a:extLst>
          </p:cNvPr>
          <p:cNvSpPr/>
          <p:nvPr/>
        </p:nvSpPr>
        <p:spPr>
          <a:xfrm>
            <a:off x="3496233" y="1824892"/>
            <a:ext cx="1952090" cy="326718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5D86E034-6025-77F0-A84F-53B00E35C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9505077" y="4497708"/>
            <a:ext cx="2748818" cy="245521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4EAECB56-F61E-56C4-DDB8-8E91890D827C}"/>
              </a:ext>
            </a:extLst>
          </p:cNvPr>
          <p:cNvSpPr/>
          <p:nvPr/>
        </p:nvSpPr>
        <p:spPr>
          <a:xfrm>
            <a:off x="3867082" y="1104417"/>
            <a:ext cx="1489753" cy="8962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462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570C4-6261-F0D2-18F4-15A3DA765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AF18C3-BC33-DAA5-843B-4972AE7B6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/>
          <a:stretch>
            <a:fillRect/>
          </a:stretch>
        </p:blipFill>
        <p:spPr bwMode="auto">
          <a:xfrm>
            <a:off x="0" y="4592637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BF9B7C-9E79-071D-AE2C-807426850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39614" r="29719" b="18439"/>
          <a:stretch>
            <a:fillRect/>
          </a:stretch>
        </p:blipFill>
        <p:spPr bwMode="auto">
          <a:xfrm rot="502306">
            <a:off x="3350456" y="4593334"/>
            <a:ext cx="2509804" cy="1129815"/>
          </a:xfrm>
          <a:prstGeom prst="ellipse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C3E5F00-6BC8-9C62-35C8-17948F1D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85" y="664983"/>
            <a:ext cx="3105148" cy="17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88D58CC9-0967-9EC9-EDD2-7692C5248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8" t="40326" r="30847" b="33615"/>
          <a:stretch>
            <a:fillRect/>
          </a:stretch>
        </p:blipFill>
        <p:spPr bwMode="auto">
          <a:xfrm rot="20996967">
            <a:off x="6371541" y="5947709"/>
            <a:ext cx="2629238" cy="916394"/>
          </a:xfrm>
          <a:prstGeom prst="ellipse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D8CB9347-B7B9-C5D5-E5C2-E02D1684FC88}"/>
              </a:ext>
            </a:extLst>
          </p:cNvPr>
          <p:cNvSpPr/>
          <p:nvPr/>
        </p:nvSpPr>
        <p:spPr>
          <a:xfrm>
            <a:off x="3496233" y="1824892"/>
            <a:ext cx="1952090" cy="326718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C3D44781-2EC3-81EE-DC0A-6314F0847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9505077" y="4497708"/>
            <a:ext cx="2748818" cy="245521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39332D11-BCE0-9175-AF75-93750F01BB3B}"/>
              </a:ext>
            </a:extLst>
          </p:cNvPr>
          <p:cNvSpPr/>
          <p:nvPr/>
        </p:nvSpPr>
        <p:spPr>
          <a:xfrm>
            <a:off x="3867082" y="1104417"/>
            <a:ext cx="1489753" cy="896242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578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FBED2-5540-A2A0-4105-A23E5A009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1AB0AE-A49E-CA5B-7CE8-1879D34F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/>
          <a:stretch>
            <a:fillRect/>
          </a:stretch>
        </p:blipFill>
        <p:spPr bwMode="auto">
          <a:xfrm>
            <a:off x="0" y="4592637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B298E8-CE81-2B53-09CE-A3D1F98BA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39614" r="29719" b="18439"/>
          <a:stretch>
            <a:fillRect/>
          </a:stretch>
        </p:blipFill>
        <p:spPr bwMode="auto">
          <a:xfrm rot="502306">
            <a:off x="3350456" y="4593334"/>
            <a:ext cx="2509804" cy="1129815"/>
          </a:xfrm>
          <a:prstGeom prst="ellipse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0C4171F-D8E4-5354-D23F-73B61C50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533" y="1965202"/>
            <a:ext cx="3105148" cy="17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D9169F25-B3DC-0003-AFF2-708C5BA1B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8" t="40326" r="30847" b="33615"/>
          <a:stretch>
            <a:fillRect/>
          </a:stretch>
        </p:blipFill>
        <p:spPr bwMode="auto">
          <a:xfrm rot="20996967">
            <a:off x="6371541" y="5947709"/>
            <a:ext cx="2629238" cy="916394"/>
          </a:xfrm>
          <a:prstGeom prst="ellipse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F358532A-7445-79ED-C4A8-8DD5E8E4303D}"/>
              </a:ext>
            </a:extLst>
          </p:cNvPr>
          <p:cNvSpPr/>
          <p:nvPr/>
        </p:nvSpPr>
        <p:spPr>
          <a:xfrm>
            <a:off x="6601381" y="3125111"/>
            <a:ext cx="1952090" cy="326718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C1550ADE-7A78-7993-615C-9566614C9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9505077" y="4497708"/>
            <a:ext cx="2748818" cy="245521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81171BB8-E063-C329-AF87-D6F73DF84DDC}"/>
              </a:ext>
            </a:extLst>
          </p:cNvPr>
          <p:cNvSpPr/>
          <p:nvPr/>
        </p:nvSpPr>
        <p:spPr>
          <a:xfrm>
            <a:off x="6972230" y="2404636"/>
            <a:ext cx="1489753" cy="8962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416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01D0E-DD9F-6441-8AA3-5C7D9570D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C3F832-A22B-9546-A9C9-76FE5AB1B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/>
          <a:stretch>
            <a:fillRect/>
          </a:stretch>
        </p:blipFill>
        <p:spPr bwMode="auto">
          <a:xfrm>
            <a:off x="0" y="4592637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955C52-AE0E-6E93-E473-7BC9DD58F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39614" r="29719" b="18439"/>
          <a:stretch>
            <a:fillRect/>
          </a:stretch>
        </p:blipFill>
        <p:spPr bwMode="auto">
          <a:xfrm rot="502306">
            <a:off x="3350456" y="4593334"/>
            <a:ext cx="2509804" cy="1129815"/>
          </a:xfrm>
          <a:prstGeom prst="ellipse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985DBBB-5544-863D-EE71-9D2E4623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533" y="1965202"/>
            <a:ext cx="3105148" cy="17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EFBA2E56-B733-C43E-2142-AF962F844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8" t="40326" r="30847" b="33615"/>
          <a:stretch>
            <a:fillRect/>
          </a:stretch>
        </p:blipFill>
        <p:spPr bwMode="auto">
          <a:xfrm rot="20996967">
            <a:off x="6371541" y="5947709"/>
            <a:ext cx="2629238" cy="916394"/>
          </a:xfrm>
          <a:prstGeom prst="ellipse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4686FB62-A8E9-4021-D632-8246FA70BE14}"/>
              </a:ext>
            </a:extLst>
          </p:cNvPr>
          <p:cNvSpPr/>
          <p:nvPr/>
        </p:nvSpPr>
        <p:spPr>
          <a:xfrm>
            <a:off x="6601381" y="3125111"/>
            <a:ext cx="1952090" cy="326718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DF51C24D-13CE-A120-35B1-C4C10CF34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9505077" y="4497708"/>
            <a:ext cx="2748818" cy="245521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65A8A544-1E93-66DF-FA14-D359CF231190}"/>
              </a:ext>
            </a:extLst>
          </p:cNvPr>
          <p:cNvSpPr/>
          <p:nvPr/>
        </p:nvSpPr>
        <p:spPr>
          <a:xfrm>
            <a:off x="6972230" y="2404636"/>
            <a:ext cx="1489753" cy="8962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14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1ECA1-EF32-43A3-EAC3-DCD5FD7F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BBEFB6-0FDE-4520-E27E-27BC7574E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/>
          <a:stretch>
            <a:fillRect/>
          </a:stretch>
        </p:blipFill>
        <p:spPr bwMode="auto">
          <a:xfrm>
            <a:off x="0" y="4592637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EBEA6E7-B632-86F8-DFC5-20D9ECA1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39614" r="29719" b="18439"/>
          <a:stretch>
            <a:fillRect/>
          </a:stretch>
        </p:blipFill>
        <p:spPr bwMode="auto">
          <a:xfrm rot="502306">
            <a:off x="3350456" y="4593334"/>
            <a:ext cx="2509804" cy="1129815"/>
          </a:xfrm>
          <a:prstGeom prst="ellipse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49DA7AA-66E6-7F63-7580-2C71C56F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523" y="0"/>
            <a:ext cx="3105148" cy="17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20A3649F-B803-977C-5A6E-3A2BC480B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8" t="40326" r="30847" b="33615"/>
          <a:stretch>
            <a:fillRect/>
          </a:stretch>
        </p:blipFill>
        <p:spPr bwMode="auto">
          <a:xfrm rot="20996967">
            <a:off x="6371541" y="5947709"/>
            <a:ext cx="2629238" cy="916394"/>
          </a:xfrm>
          <a:prstGeom prst="ellipse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55A37E4C-788D-DCEC-5866-CEEC11EB78ED}"/>
              </a:ext>
            </a:extLst>
          </p:cNvPr>
          <p:cNvSpPr/>
          <p:nvPr/>
        </p:nvSpPr>
        <p:spPr>
          <a:xfrm>
            <a:off x="9786371" y="1159909"/>
            <a:ext cx="1952090" cy="326718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9CFDC60B-F2FD-3000-CDCA-7DBD211D6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9505077" y="4497708"/>
            <a:ext cx="2748818" cy="245521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EF6FB98D-6AB9-E8F2-5077-3F2FA5BDED76}"/>
              </a:ext>
            </a:extLst>
          </p:cNvPr>
          <p:cNvSpPr/>
          <p:nvPr/>
        </p:nvSpPr>
        <p:spPr>
          <a:xfrm>
            <a:off x="10157220" y="439434"/>
            <a:ext cx="1489753" cy="8962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834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6EEA-6B2C-CAA0-E30E-5AC7D43A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FFA9B8B-9DBF-F7E5-B192-22BB0A1CB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/>
          <a:stretch>
            <a:fillRect/>
          </a:stretch>
        </p:blipFill>
        <p:spPr bwMode="auto">
          <a:xfrm>
            <a:off x="0" y="4592637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D196DC-0EC2-ACBE-3735-5A1EBA670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39614" r="29719" b="18439"/>
          <a:stretch>
            <a:fillRect/>
          </a:stretch>
        </p:blipFill>
        <p:spPr bwMode="auto">
          <a:xfrm rot="502306">
            <a:off x="3350456" y="4593334"/>
            <a:ext cx="2509804" cy="1129815"/>
          </a:xfrm>
          <a:prstGeom prst="ellipse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3D780DC-2AE4-2D71-B782-87D00470D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523" y="0"/>
            <a:ext cx="3105148" cy="17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99D616AB-8641-0C43-C9FA-711EAD54D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8" t="40326" r="30847" b="33615"/>
          <a:stretch>
            <a:fillRect/>
          </a:stretch>
        </p:blipFill>
        <p:spPr bwMode="auto">
          <a:xfrm rot="20996967">
            <a:off x="6371541" y="5947709"/>
            <a:ext cx="2629238" cy="916394"/>
          </a:xfrm>
          <a:prstGeom prst="ellipse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D2A9E58E-14CF-9180-79BC-1D8A2FE5ADFD}"/>
              </a:ext>
            </a:extLst>
          </p:cNvPr>
          <p:cNvSpPr/>
          <p:nvPr/>
        </p:nvSpPr>
        <p:spPr>
          <a:xfrm>
            <a:off x="9786371" y="1159909"/>
            <a:ext cx="1952090" cy="326718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F7E3E70F-CB73-4E78-F841-2E820BB55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9505077" y="4497708"/>
            <a:ext cx="2748818" cy="245521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442A1B31-1482-CA58-5EA3-7681345213C5}"/>
              </a:ext>
            </a:extLst>
          </p:cNvPr>
          <p:cNvSpPr/>
          <p:nvPr/>
        </p:nvSpPr>
        <p:spPr>
          <a:xfrm>
            <a:off x="10157220" y="439434"/>
            <a:ext cx="1489753" cy="89624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894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89AF-3D61-1A22-2C1A-2F7780D4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5B3EF90-0234-2519-DE67-7F72826AB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/>
          <a:stretch>
            <a:fillRect/>
          </a:stretch>
        </p:blipFill>
        <p:spPr bwMode="auto">
          <a:xfrm>
            <a:off x="0" y="4592637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A3A9E1-CCD0-7100-180E-BCDBD2B0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6" t="39614" r="29719" b="18439"/>
          <a:stretch>
            <a:fillRect/>
          </a:stretch>
        </p:blipFill>
        <p:spPr bwMode="auto">
          <a:xfrm rot="502306">
            <a:off x="3350456" y="4593334"/>
            <a:ext cx="2509804" cy="1129815"/>
          </a:xfrm>
          <a:prstGeom prst="ellipse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05C2E8A-B68B-FFC1-C97F-FAB2C8E8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31" y="832207"/>
            <a:ext cx="3105148" cy="17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3F3E0ECC-66D7-5E4C-4508-C385B8A3E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8" t="40326" r="30847" b="33615"/>
          <a:stretch>
            <a:fillRect/>
          </a:stretch>
        </p:blipFill>
        <p:spPr bwMode="auto">
          <a:xfrm rot="20996967">
            <a:off x="6371541" y="5947709"/>
            <a:ext cx="2629238" cy="916394"/>
          </a:xfrm>
          <a:prstGeom prst="ellipse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EE5B6996-72E8-3393-F380-83A78A6CEFBA}"/>
              </a:ext>
            </a:extLst>
          </p:cNvPr>
          <p:cNvSpPr/>
          <p:nvPr/>
        </p:nvSpPr>
        <p:spPr>
          <a:xfrm>
            <a:off x="613279" y="1992116"/>
            <a:ext cx="1952090" cy="3267182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407B0735-302F-F889-D524-A21581FA0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9505077" y="4497708"/>
            <a:ext cx="2748818" cy="245521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121A4A49-3128-1303-5490-7719C382A551}"/>
              </a:ext>
            </a:extLst>
          </p:cNvPr>
          <p:cNvSpPr/>
          <p:nvPr/>
        </p:nvSpPr>
        <p:spPr>
          <a:xfrm>
            <a:off x="984128" y="1271641"/>
            <a:ext cx="1489753" cy="8962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64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FD677-4498-6E47-0672-751FE8C85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173B8AA-F24F-5FBA-2919-01B22EB72711}"/>
              </a:ext>
            </a:extLst>
          </p:cNvPr>
          <p:cNvGrpSpPr/>
          <p:nvPr/>
        </p:nvGrpSpPr>
        <p:grpSpPr>
          <a:xfrm>
            <a:off x="-1101283" y="-134727"/>
            <a:ext cx="15272658" cy="7357459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3EA8D6E9-F6D5-157B-CDFE-7F819C9C139A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80DFF856-ADDD-E8E9-39CD-0EE5F687AA32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FDF93453-A4AB-E8E0-8F74-9285387412E4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1C3EC36-0D60-E3FB-EA93-F633A3436C82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C4A8DEEF-BEB1-B42F-7489-7616BBF50F32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DA0D6A13-80D4-DC71-369F-082990392C2A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6776EE24-8C90-DF24-4230-975DB656E20E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67437954-5F76-BE0C-41B1-DC47A7AB1EE6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75F7F438-17A6-27E8-EAAC-696B17A52111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CFBE0E10-4851-1C35-5248-0197936FE538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D3F8C3AA-F115-AF09-2B7D-914B9402C31B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96E4D410-6E1F-9365-3A5F-4CEC33B7B115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8379D217-515E-35BC-2837-0FBFD2CA3E6A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340006EF-716C-975B-8AE1-CAEF368B6A51}"/>
                  </a:ext>
                </a:extLst>
              </p:cNvPr>
              <p:cNvSpPr/>
              <p:nvPr/>
            </p:nvSpPr>
            <p:spPr>
              <a:xfrm rot="14778063">
                <a:off x="4844543" y="1362421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5C20CC53-7C71-72CD-826C-B9B95B87C377}"/>
                  </a:ext>
                </a:extLst>
              </p:cNvPr>
              <p:cNvSpPr/>
              <p:nvPr/>
            </p:nvSpPr>
            <p:spPr>
              <a:xfrm rot="16200000">
                <a:off x="3705624" y="1444362"/>
                <a:ext cx="224916" cy="13849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FC38D9EE-84CE-3AA6-0C70-1D8BA7F22359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1" name="Прямоугольник: скругленные углы 20">
                  <a:extLst>
                    <a:ext uri="{FF2B5EF4-FFF2-40B4-BE49-F238E27FC236}">
                      <a16:creationId xmlns:a16="http://schemas.microsoft.com/office/drawing/2014/main" id="{1DAF3237-69A0-AF16-AE84-8765D5ED301A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2" name="Прямоугольник: скругленные углы 21">
                  <a:extLst>
                    <a:ext uri="{FF2B5EF4-FFF2-40B4-BE49-F238E27FC236}">
                      <a16:creationId xmlns:a16="http://schemas.microsoft.com/office/drawing/2014/main" id="{A263D93E-6325-B5DF-6878-DAD3F27AF124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3" name="Прямоугольник: скругленные углы 22">
                  <a:extLst>
                    <a:ext uri="{FF2B5EF4-FFF2-40B4-BE49-F238E27FC236}">
                      <a16:creationId xmlns:a16="http://schemas.microsoft.com/office/drawing/2014/main" id="{80408865-8920-CC6E-32F1-F435A4C6E73C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71450AAE-060A-62AE-8407-EFA73FA93B4F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DA8C9DF6-DBCB-5DAD-95B7-DE991F10D82F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B9ECAD07-948C-22AC-3FD4-6AF75EAA4299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4C0B61FA-ECBE-77EF-C89F-04EBD956F242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1A893E08-4150-AEEF-53DD-BAE322F40E22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840BDD5E-E447-EF17-B19C-5D983323DDC2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E80261AA-6715-71F6-EC73-C042DE7297B9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3A400610-C9E9-9386-FA2F-CB57E0CCD2DC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4F7D7B99-5F85-7D19-9920-42EE87C0745B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9749A818-6C0C-7C80-96D4-35C6245148DF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2381AE82-396F-B8FB-74D0-7365A0F88F3D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0CF8D2E7-9765-5264-31C8-48B564F9E098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2310C882-4E05-6B50-9D48-FE41C668CB48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40" name="Прямоугольник: скругленные углы 39">
                <a:extLst>
                  <a:ext uri="{FF2B5EF4-FFF2-40B4-BE49-F238E27FC236}">
                    <a16:creationId xmlns:a16="http://schemas.microsoft.com/office/drawing/2014/main" id="{BE5F6E76-A231-8B50-D6CE-F99FA1D6147A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44" name="AutoShape 6">
            <a:extLst>
              <a:ext uri="{FF2B5EF4-FFF2-40B4-BE49-F238E27FC236}">
                <a16:creationId xmlns:a16="http://schemas.microsoft.com/office/drawing/2014/main" id="{94DE1D3B-ACB0-DC42-D874-03290F558D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j-lt"/>
            </a:endParaRP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EE3F0125-3B96-2DB8-106F-F34627930985}"/>
              </a:ext>
            </a:extLst>
          </p:cNvPr>
          <p:cNvSpPr/>
          <p:nvPr/>
        </p:nvSpPr>
        <p:spPr>
          <a:xfrm>
            <a:off x="341025" y="1397468"/>
            <a:ext cx="5567357" cy="1451015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Храмцов Дмитрий Олегович</a:t>
            </a: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97EC6-8A77-2725-A5F4-C0B3B3725DDC}"/>
              </a:ext>
            </a:extLst>
          </p:cNvPr>
          <p:cNvSpPr txBox="1"/>
          <p:nvPr/>
        </p:nvSpPr>
        <p:spPr>
          <a:xfrm>
            <a:off x="5433402" y="501417"/>
            <a:ext cx="7731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«</a:t>
            </a:r>
            <a:r>
              <a:rPr lang="en-US" sz="3200" dirty="0">
                <a:latin typeface="+mj-lt"/>
              </a:rPr>
              <a:t>OMG</a:t>
            </a:r>
            <a:r>
              <a:rPr lang="ru-RU" sz="3200" dirty="0">
                <a:latin typeface="+mj-lt"/>
              </a:rPr>
              <a:t>»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CBE8F0E-8803-05EE-15C7-29B230BB3F67}"/>
              </a:ext>
            </a:extLst>
          </p:cNvPr>
          <p:cNvSpPr/>
          <p:nvPr/>
        </p:nvSpPr>
        <p:spPr>
          <a:xfrm>
            <a:off x="327065" y="3175792"/>
            <a:ext cx="5567357" cy="1451015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Симонова Арина Игоревна</a:t>
            </a:r>
          </a:p>
          <a:p>
            <a:pPr algn="ctr"/>
            <a:br>
              <a:rPr lang="ru-RU" sz="2000" dirty="0">
                <a:solidFill>
                  <a:schemeClr val="tx1"/>
                </a:solidFill>
              </a:rPr>
            </a:b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5A6CE64-CB11-3718-3D4D-1137873A41EE}"/>
              </a:ext>
            </a:extLst>
          </p:cNvPr>
          <p:cNvSpPr/>
          <p:nvPr/>
        </p:nvSpPr>
        <p:spPr>
          <a:xfrm>
            <a:off x="6234680" y="1355251"/>
            <a:ext cx="5567357" cy="14932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Порошин Артём Русланович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DE0B9E6-16CA-422D-2F09-4E0BD4A241DC}"/>
              </a:ext>
            </a:extLst>
          </p:cNvPr>
          <p:cNvSpPr/>
          <p:nvPr/>
        </p:nvSpPr>
        <p:spPr>
          <a:xfrm>
            <a:off x="6234679" y="3175793"/>
            <a:ext cx="5567357" cy="15000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Панин Владислав Сергеевич</a:t>
            </a: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B89DE19-5FC2-ED4E-A37E-1FF7787D7DA0}"/>
              </a:ext>
            </a:extLst>
          </p:cNvPr>
          <p:cNvSpPr/>
          <p:nvPr/>
        </p:nvSpPr>
        <p:spPr>
          <a:xfrm>
            <a:off x="3369106" y="4868647"/>
            <a:ext cx="5567357" cy="1451015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Тайболин</a:t>
            </a:r>
            <a:r>
              <a:rPr lang="ru-RU" sz="2000" dirty="0">
                <a:solidFill>
                  <a:schemeClr val="tx1"/>
                </a:solidFill>
              </a:rPr>
              <a:t> Яков Геннадьевич</a:t>
            </a: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4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80000" y="545625"/>
            <a:ext cx="7397600" cy="83717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spAutoFit/>
          </a:bodyPr>
          <a:lstStyle/>
          <a:p>
            <a:pPr algn="l">
              <a:spcBef>
                <a:spcPts val="0"/>
              </a:spcBef>
              <a:buSzPts val="990"/>
            </a:pPr>
            <a:r>
              <a:rPr lang="ru" sz="4267" b="1">
                <a:solidFill>
                  <a:srgbClr val="124E73"/>
                </a:solidFill>
              </a:rPr>
              <a:t>Состав команды</a:t>
            </a:r>
            <a:endParaRPr sz="4267" b="1">
              <a:solidFill>
                <a:srgbClr val="124E73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658000" y="1532233"/>
            <a:ext cx="5438000" cy="11628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715203" y="1726734"/>
            <a:ext cx="102508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Бачурин Николай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715203" y="2099801"/>
            <a:ext cx="102508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создание презентации</a:t>
            </a:r>
            <a:endParaRPr sz="1867">
              <a:solidFill>
                <a:srgbClr val="124E73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58000" y="2844467"/>
            <a:ext cx="5438000" cy="11628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715203" y="3038967"/>
            <a:ext cx="102508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Бехтерев Илья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715203" y="3412034"/>
            <a:ext cx="102508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организация работы, помощь в сборке</a:t>
            </a:r>
            <a:endParaRPr sz="1867">
              <a:solidFill>
                <a:srgbClr val="124E73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658000" y="4156700"/>
            <a:ext cx="5438000" cy="11628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15203" y="4351201"/>
            <a:ext cx="102508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Игнатьев Константин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715203" y="4724267"/>
            <a:ext cx="102508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помощь в сборке</a:t>
            </a:r>
            <a:endParaRPr sz="1867">
              <a:solidFill>
                <a:srgbClr val="124E73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58000" y="5468933"/>
            <a:ext cx="5438000" cy="11628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715203" y="5663434"/>
            <a:ext cx="102508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Неуймин Нестор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15203" y="6036501"/>
            <a:ext cx="102508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создание 3д модели</a:t>
            </a:r>
            <a:endParaRPr sz="1867">
              <a:solidFill>
                <a:srgbClr val="124E73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484" y="-3133"/>
            <a:ext cx="51435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E686-6B0B-7924-57AD-FF918B65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2D3FCF7-C920-0D9C-A572-D9171D1F76EF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724C26B-BF7D-55AB-C2BE-CE687B7AC33A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3FB663CB-D64E-B301-6F0F-B31DB0992405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80566525-8513-82C5-425D-595A9F68DAB5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9C263D35-A861-0654-3BCD-7910BF356931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139652A4-814A-FFFF-5B51-EC87E7F4FA80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C892FF35-E983-D069-3791-7EB1DC8D9CFC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A7E70E78-D936-6D42-9C47-FC6BF5C4BD80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B0C7C739-B5B3-E405-E09B-E77EC384FEBA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12DD637A-1814-2520-3920-4F53E19EB777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C95DF843-043A-6BEC-77FF-1F78FC9CE98B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C86EF42-4853-5AAD-2A22-7C903502B873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E3D0B420-ADBF-37D3-C28D-941D86529072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84977C28-35FC-DEAD-6A14-E8F5DD16C876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7F841BB8-4388-F64B-44AC-3DD35684E12D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BF1DC2DE-706B-10F5-801E-D7A81999FE45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9D5463B7-24F1-E6D6-B263-945A19353690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3BE08E6B-A0AE-D4A0-AE43-D121B66745B4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29223100-97B6-070A-EA2C-D13A8ADC6F44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86E452EA-B364-5CDF-E57F-6AA51173E5CF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28908F0D-3DB5-6296-3574-C435356FAD60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A2BA325D-5742-FD02-7564-38ABA435F7BC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14037390-B37C-737B-8DBA-D2F0CFD823E0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E66FE59E-09E4-769E-02B0-42DEB338F99F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002CAF21-20AE-2891-FFA4-2A1F3EEF0DC1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313260EA-3CF7-013E-6FCC-3F2813C178D5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D9969FF6-4B61-2BA4-BD5F-576F26FFDA96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DBB2D004-C957-BACB-E1B4-E0EA7D561C8E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92A6FD46-8D79-B581-92B6-D756ADE52B16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94AF7BBF-5D95-3954-2575-9E753A7A1BAD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1EEF03B5-CB7F-0E7F-F680-9CE61BC5F69F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B8A24C2E-6CD0-1998-7588-8B02E65B4084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651AEADF-E293-5B34-8613-0331F75B619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B3C32139-C29B-9F5D-DC0A-4E0C5A47B361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120479-2BE2-2A69-3BE9-2ECFD1BA3962}"/>
              </a:ext>
            </a:extLst>
          </p:cNvPr>
          <p:cNvSpPr txBox="1"/>
          <p:nvPr/>
        </p:nvSpPr>
        <p:spPr>
          <a:xfrm>
            <a:off x="1128400" y="2351862"/>
            <a:ext cx="98839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457200" algn="just"/>
            <a:r>
              <a:rPr lang="ru-RU" sz="2000" b="1" dirty="0"/>
              <a:t>Цель:</a:t>
            </a:r>
            <a:r>
              <a:rPr lang="ru-RU" sz="2000" dirty="0"/>
              <a:t> Разработать нейросетевую подсистему для автоматического обнаружения и классификации дефектов дорожного полотна (ям, трещин) на изображениях.</a:t>
            </a:r>
          </a:p>
          <a:p>
            <a:pPr marL="0" lvl="1" indent="457200" algn="just"/>
            <a:r>
              <a:rPr lang="ru-RU" sz="2000" b="1" dirty="0"/>
              <a:t>Выбранный подход:</a:t>
            </a:r>
            <a:r>
              <a:rPr lang="ru-RU" sz="2000" dirty="0"/>
              <a:t> Создание детектора объектов на основе </a:t>
            </a:r>
            <a:r>
              <a:rPr lang="ru-RU" sz="2000" dirty="0" err="1"/>
              <a:t>сверточных</a:t>
            </a:r>
            <a:r>
              <a:rPr lang="ru-RU" sz="2000" dirty="0"/>
              <a:t> нейронных сетей, использующего однопроходную архитектуру (</a:t>
            </a:r>
            <a:r>
              <a:rPr lang="ru-RU" sz="2000" dirty="0" err="1"/>
              <a:t>single-shot</a:t>
            </a:r>
            <a:r>
              <a:rPr lang="ru-RU" sz="2000" dirty="0"/>
              <a:t> </a:t>
            </a:r>
            <a:r>
              <a:rPr lang="ru-RU" sz="2000" dirty="0" err="1"/>
              <a:t>detector</a:t>
            </a:r>
            <a:r>
              <a:rPr lang="ru-RU" sz="2000" dirty="0"/>
              <a:t>) для достижения баланса между точностью и скоростью.</a:t>
            </a:r>
          </a:p>
          <a:p>
            <a:pPr marL="0" lvl="1" indent="457200" algn="just"/>
            <a:r>
              <a:rPr lang="ru-RU" sz="2000" b="1" dirty="0"/>
              <a:t>Ключевые этапы разработки:</a:t>
            </a:r>
            <a:r>
              <a:rPr lang="ru-RU" sz="2000" dirty="0"/>
              <a:t> выбор архитектуры, подготовка и анализ данных, реализация загрузчика данных, функции потерь, обучение и оценка модели.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5D0833-64AE-F356-9095-F6178F370616}"/>
              </a:ext>
            </a:extLst>
          </p:cNvPr>
          <p:cNvSpPr txBox="1"/>
          <p:nvPr/>
        </p:nvSpPr>
        <p:spPr>
          <a:xfrm>
            <a:off x="963157" y="795818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Цель Работы и Выбранный Подход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E593B8E-0D98-3CA1-307C-6018A78FF5D5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CC207-8112-1138-3F70-870BB276288E}"/>
              </a:ext>
            </a:extLst>
          </p:cNvPr>
          <p:cNvSpPr txBox="1"/>
          <p:nvPr/>
        </p:nvSpPr>
        <p:spPr>
          <a:xfrm>
            <a:off x="972687" y="1388200"/>
            <a:ext cx="77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Цель и Подход к Детекции Дефектов</a:t>
            </a:r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6425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1A758D0-08CF-DCB1-0721-AF0574A303E6}"/>
              </a:ext>
            </a:extLst>
          </p:cNvPr>
          <p:cNvGrpSpPr/>
          <p:nvPr/>
        </p:nvGrpSpPr>
        <p:grpSpPr>
          <a:xfrm>
            <a:off x="-760288" y="859550"/>
            <a:ext cx="15272658" cy="5595258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697C98B6-70CE-64B5-7196-9E9A47C23AF6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7A971621-F8C5-3776-AFB3-0E20ED93DCFA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F35B6283-78F2-B7EC-8947-CCF45C7E4BCD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6" name="Овал 5">
                <a:extLst>
                  <a:ext uri="{FF2B5EF4-FFF2-40B4-BE49-F238E27FC236}">
                    <a16:creationId xmlns:a16="http://schemas.microsoft.com/office/drawing/2014/main" id="{F51845E6-6BBC-82C7-4145-32D14869BA68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618D0F9C-4741-7F68-71A7-2E09309B464B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9F348BAE-32B9-9B2C-70EB-985156A78564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77FDAACC-B331-78A2-03D2-E21B27C2D9D2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84716A3F-5193-5A78-C160-AF26E19F4993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C8022B4-693F-9821-9D15-355A062CF338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880F421E-C70B-7A89-E1BB-2E369BDD6D1B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BEA27278-4498-B958-E048-AD2BDB483C5B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C40CBF81-5FE2-5DF7-FF63-70C38D43136A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A889872E-3270-777E-0B90-D758C07A939B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B854F8F7-0AB4-A35F-8036-16F274B09DDA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AD09F5A7-31CB-55AD-43EE-0D170A9E407B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674FBD64-959E-BD3B-FC7B-84FFD72703C5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3" name="Прямоугольник: скругленные углы 22">
                  <a:extLst>
                    <a:ext uri="{FF2B5EF4-FFF2-40B4-BE49-F238E27FC236}">
                      <a16:creationId xmlns:a16="http://schemas.microsoft.com/office/drawing/2014/main" id="{4EA058D8-12E4-E573-ACEF-E4CE29793CFD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4" name="Прямоугольник: скругленные углы 23">
                  <a:extLst>
                    <a:ext uri="{FF2B5EF4-FFF2-40B4-BE49-F238E27FC236}">
                      <a16:creationId xmlns:a16="http://schemas.microsoft.com/office/drawing/2014/main" id="{C3829045-97DB-6A20-458F-DC0FBDDD13F5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80D235A8-29D1-474D-F70A-10A5EFCC9582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3719F46F-A22C-1A5D-4A4C-667856C58856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9B97E349-680D-DB0B-8302-85A54CB1564B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0F3B01CA-45AE-71F7-0FC7-2BEC0A23302E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618ABF85-73D8-8844-A734-DADFE69FA25B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56312CFF-6F10-4D2A-3B51-B4816951F280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DE694B95-73F6-C47E-3DCF-D1869CB6A58F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AF6B36D1-3C6C-1946-DCF4-B0379C8455CB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66C5AD4A-8C0A-C9CA-0C43-253009706136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83C08EE3-E5B1-A574-7DBA-7F18C93D2832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54BBC60D-0DDE-B305-105E-EB5CCF8D1E40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9D10917A-1373-4DD5-3BDF-9A13B5F2E9AA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D34949D6-C2EB-313F-673C-08DA6F2D4934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640E105A-E45F-4E56-6E6C-4B76ACD13E76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CE38DD91-C531-F1F3-134E-88E4955DE7D3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BEFAD0-04C6-8FA5-FDED-37E416633BB2}"/>
              </a:ext>
            </a:extLst>
          </p:cNvPr>
          <p:cNvSpPr txBox="1"/>
          <p:nvPr/>
        </p:nvSpPr>
        <p:spPr>
          <a:xfrm>
            <a:off x="1057644" y="1718187"/>
            <a:ext cx="101110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6088" algn="just"/>
            <a:r>
              <a:rPr lang="ru-RU" sz="2000" dirty="0"/>
              <a:t>Разработка нейросетевой подсистемы для детекции и классификации дефектов дорожного полотна на изображениях, полученных с дрона. </a:t>
            </a:r>
          </a:p>
          <a:p>
            <a:pPr indent="446088" algn="just"/>
            <a:r>
              <a:rPr lang="ru-RU" sz="2000" dirty="0"/>
              <a:t>Основные задачи, решаемые в вашей части: Сбор и подготовка датасета. </a:t>
            </a:r>
          </a:p>
          <a:p>
            <a:pPr indent="446088" algn="just"/>
            <a:r>
              <a:rPr lang="ru-RU" sz="2000" dirty="0"/>
              <a:t>Разработка и обучение модели-классификатора "дорога/не дорога".</a:t>
            </a:r>
          </a:p>
          <a:p>
            <a:pPr indent="446088" algn="just"/>
            <a:r>
              <a:rPr lang="ru-RU" sz="2000" dirty="0"/>
              <a:t>Разработка и обучение модели-детектора дефектов (ямы, трещины). Интеграция и тестирование подсистемы.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A743A-DD28-B915-B72E-55D5B7B2AF3F}"/>
              </a:ext>
            </a:extLst>
          </p:cNvPr>
          <p:cNvSpPr txBox="1"/>
          <p:nvPr/>
        </p:nvSpPr>
        <p:spPr>
          <a:xfrm>
            <a:off x="963157" y="795818"/>
            <a:ext cx="575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Решение</a:t>
            </a:r>
            <a:r>
              <a:rPr lang="en-US" sz="3200" dirty="0">
                <a:latin typeface="+mj-lt"/>
              </a:rPr>
              <a:t>:</a:t>
            </a:r>
            <a:endParaRPr lang="ru-RU" sz="3200" dirty="0">
              <a:latin typeface="+mj-lt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F9DA9ED-9FE5-70E3-878F-8C3FBB0A13B5}"/>
              </a:ext>
            </a:extLst>
          </p:cNvPr>
          <p:cNvSpPr/>
          <p:nvPr/>
        </p:nvSpPr>
        <p:spPr>
          <a:xfrm>
            <a:off x="568662" y="685800"/>
            <a:ext cx="11046395" cy="3374571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07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C735-3DEA-407D-9D54-3902680EA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2D2ED491-7640-45CC-C3F6-0DD9FB134077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0" name="Прямоугольник: скругленные углы 69">
              <a:extLst>
                <a:ext uri="{FF2B5EF4-FFF2-40B4-BE49-F238E27FC236}">
                  <a16:creationId xmlns:a16="http://schemas.microsoft.com/office/drawing/2014/main" id="{46BB2925-FD9B-4B89-6B1F-D6094C781887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71" name="Прямоугольник: скругленные углы 70">
              <a:extLst>
                <a:ext uri="{FF2B5EF4-FFF2-40B4-BE49-F238E27FC236}">
                  <a16:creationId xmlns:a16="http://schemas.microsoft.com/office/drawing/2014/main" id="{43DA97AD-FCC2-7B69-F018-251C003766BD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B1E05FB9-969D-1105-4A84-34F5C7C82B64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73" name="Овал 72">
                <a:extLst>
                  <a:ext uri="{FF2B5EF4-FFF2-40B4-BE49-F238E27FC236}">
                    <a16:creationId xmlns:a16="http://schemas.microsoft.com/office/drawing/2014/main" id="{F081E0A8-6EBC-370B-49C4-18544EBC6BD6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74" name="Овал 73">
                <a:extLst>
                  <a:ext uri="{FF2B5EF4-FFF2-40B4-BE49-F238E27FC236}">
                    <a16:creationId xmlns:a16="http://schemas.microsoft.com/office/drawing/2014/main" id="{5B369D12-30BB-BE8B-332F-D3F444BB973F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75" name="Овал 74">
                <a:extLst>
                  <a:ext uri="{FF2B5EF4-FFF2-40B4-BE49-F238E27FC236}">
                    <a16:creationId xmlns:a16="http://schemas.microsoft.com/office/drawing/2014/main" id="{6E38D2CD-E9F9-B9B0-ABEC-BE08AA3A3066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76" name="Овал 75">
                <a:extLst>
                  <a:ext uri="{FF2B5EF4-FFF2-40B4-BE49-F238E27FC236}">
                    <a16:creationId xmlns:a16="http://schemas.microsoft.com/office/drawing/2014/main" id="{06284BE9-5EA0-656C-9C21-8921A32FC284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77" name="Овал 76">
                <a:extLst>
                  <a:ext uri="{FF2B5EF4-FFF2-40B4-BE49-F238E27FC236}">
                    <a16:creationId xmlns:a16="http://schemas.microsoft.com/office/drawing/2014/main" id="{BC59EDB3-5CE4-F532-74C0-CF603985C2A3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78" name="Овал 77">
                <a:extLst>
                  <a:ext uri="{FF2B5EF4-FFF2-40B4-BE49-F238E27FC236}">
                    <a16:creationId xmlns:a16="http://schemas.microsoft.com/office/drawing/2014/main" id="{75B79A67-5C90-CB22-8D06-B015EFD9C6B6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79" name="Овал 78">
                <a:extLst>
                  <a:ext uri="{FF2B5EF4-FFF2-40B4-BE49-F238E27FC236}">
                    <a16:creationId xmlns:a16="http://schemas.microsoft.com/office/drawing/2014/main" id="{06A46F9A-8E9B-F990-1F21-1FFE8B30A056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80" name="Овал 79">
                <a:extLst>
                  <a:ext uri="{FF2B5EF4-FFF2-40B4-BE49-F238E27FC236}">
                    <a16:creationId xmlns:a16="http://schemas.microsoft.com/office/drawing/2014/main" id="{F137BDAF-B5EB-952A-B1A3-0FA6EB8796AC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81" name="Овал 80">
                <a:extLst>
                  <a:ext uri="{FF2B5EF4-FFF2-40B4-BE49-F238E27FC236}">
                    <a16:creationId xmlns:a16="http://schemas.microsoft.com/office/drawing/2014/main" id="{A761A57B-918F-AD34-F813-DE3ADD3CC83D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82" name="Овал 81">
                <a:extLst>
                  <a:ext uri="{FF2B5EF4-FFF2-40B4-BE49-F238E27FC236}">
                    <a16:creationId xmlns:a16="http://schemas.microsoft.com/office/drawing/2014/main" id="{97549CC8-9531-798B-BB34-C69EB58B79D7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83" name="Овал 82">
                <a:extLst>
                  <a:ext uri="{FF2B5EF4-FFF2-40B4-BE49-F238E27FC236}">
                    <a16:creationId xmlns:a16="http://schemas.microsoft.com/office/drawing/2014/main" id="{92E77587-C03C-30DC-9588-5F573E26CCA7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84" name="Овал 83">
                <a:extLst>
                  <a:ext uri="{FF2B5EF4-FFF2-40B4-BE49-F238E27FC236}">
                    <a16:creationId xmlns:a16="http://schemas.microsoft.com/office/drawing/2014/main" id="{D2352686-2510-B14F-B6E3-7255B324B025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85" name="Группа 84">
                <a:extLst>
                  <a:ext uri="{FF2B5EF4-FFF2-40B4-BE49-F238E27FC236}">
                    <a16:creationId xmlns:a16="http://schemas.microsoft.com/office/drawing/2014/main" id="{0DCB483E-008D-180F-0F97-B849BDC06B21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87" name="Прямоугольник: скругленные углы 86">
                  <a:extLst>
                    <a:ext uri="{FF2B5EF4-FFF2-40B4-BE49-F238E27FC236}">
                      <a16:creationId xmlns:a16="http://schemas.microsoft.com/office/drawing/2014/main" id="{9BB06E55-E1AF-9854-57E1-A89057AFAD13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88" name="Прямоугольник: скругленные углы 87">
                  <a:extLst>
                    <a:ext uri="{FF2B5EF4-FFF2-40B4-BE49-F238E27FC236}">
                      <a16:creationId xmlns:a16="http://schemas.microsoft.com/office/drawing/2014/main" id="{214F10EE-1715-90C4-9305-5B86AE6397B6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89" name="Прямоугольник: скругленные углы 88">
                  <a:extLst>
                    <a:ext uri="{FF2B5EF4-FFF2-40B4-BE49-F238E27FC236}">
                      <a16:creationId xmlns:a16="http://schemas.microsoft.com/office/drawing/2014/main" id="{DF9A1BDC-152C-A1B3-A813-983039284B89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90" name="Прямоугольник: скругленные углы 89">
                  <a:extLst>
                    <a:ext uri="{FF2B5EF4-FFF2-40B4-BE49-F238E27FC236}">
                      <a16:creationId xmlns:a16="http://schemas.microsoft.com/office/drawing/2014/main" id="{8C6CAE89-B651-C2FB-A105-939F49D5E2DF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91" name="Прямоугольник: скругленные углы 90">
                  <a:extLst>
                    <a:ext uri="{FF2B5EF4-FFF2-40B4-BE49-F238E27FC236}">
                      <a16:creationId xmlns:a16="http://schemas.microsoft.com/office/drawing/2014/main" id="{133DB647-93DB-9C1F-580A-EE48B4DB1D1B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92" name="Прямоугольник: скругленные углы 91">
                  <a:extLst>
                    <a:ext uri="{FF2B5EF4-FFF2-40B4-BE49-F238E27FC236}">
                      <a16:creationId xmlns:a16="http://schemas.microsoft.com/office/drawing/2014/main" id="{20675B3E-3FC7-57A7-125E-4F74468C1CB8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93" name="Прямоугольник: скругленные углы 92">
                  <a:extLst>
                    <a:ext uri="{FF2B5EF4-FFF2-40B4-BE49-F238E27FC236}">
                      <a16:creationId xmlns:a16="http://schemas.microsoft.com/office/drawing/2014/main" id="{16DDBB79-3206-5F6B-9EB3-10205885C0B0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94" name="Прямоугольник: скругленные углы 93">
                  <a:extLst>
                    <a:ext uri="{FF2B5EF4-FFF2-40B4-BE49-F238E27FC236}">
                      <a16:creationId xmlns:a16="http://schemas.microsoft.com/office/drawing/2014/main" id="{BDBD2017-1619-34D5-4143-11BF0F8A914E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95" name="Прямоугольник: скругленные углы 94">
                  <a:extLst>
                    <a:ext uri="{FF2B5EF4-FFF2-40B4-BE49-F238E27FC236}">
                      <a16:creationId xmlns:a16="http://schemas.microsoft.com/office/drawing/2014/main" id="{7F70545B-5B1D-736A-CB74-3542ED99A956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96" name="Прямоугольник: скругленные углы 95">
                  <a:extLst>
                    <a:ext uri="{FF2B5EF4-FFF2-40B4-BE49-F238E27FC236}">
                      <a16:creationId xmlns:a16="http://schemas.microsoft.com/office/drawing/2014/main" id="{CB7C0B10-46AD-77C3-A807-102252C9F372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97" name="Прямоугольник: скругленные углы 96">
                  <a:extLst>
                    <a:ext uri="{FF2B5EF4-FFF2-40B4-BE49-F238E27FC236}">
                      <a16:creationId xmlns:a16="http://schemas.microsoft.com/office/drawing/2014/main" id="{CD8E298E-A64C-2A5E-7583-5E773F19777E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98" name="Прямоугольник: скругленные углы 97">
                  <a:extLst>
                    <a:ext uri="{FF2B5EF4-FFF2-40B4-BE49-F238E27FC236}">
                      <a16:creationId xmlns:a16="http://schemas.microsoft.com/office/drawing/2014/main" id="{BA9C5700-C615-DE9D-8FB4-0F5EB83E603C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99" name="Прямоугольник: скругленные углы 98">
                  <a:extLst>
                    <a:ext uri="{FF2B5EF4-FFF2-40B4-BE49-F238E27FC236}">
                      <a16:creationId xmlns:a16="http://schemas.microsoft.com/office/drawing/2014/main" id="{2014927E-7082-6EA4-4A02-013AAC02617B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100" name="Прямоугольник: скругленные углы 99">
                  <a:extLst>
                    <a:ext uri="{FF2B5EF4-FFF2-40B4-BE49-F238E27FC236}">
                      <a16:creationId xmlns:a16="http://schemas.microsoft.com/office/drawing/2014/main" id="{C6399171-AFC5-D2A4-DA26-F899E1B853FD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101" name="Прямоугольник: скругленные углы 100">
                  <a:extLst>
                    <a:ext uri="{FF2B5EF4-FFF2-40B4-BE49-F238E27FC236}">
                      <a16:creationId xmlns:a16="http://schemas.microsoft.com/office/drawing/2014/main" id="{83A3EE69-578B-E502-1B10-9898D5C9B496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102" name="Прямоугольник: скругленные углы 101">
                  <a:extLst>
                    <a:ext uri="{FF2B5EF4-FFF2-40B4-BE49-F238E27FC236}">
                      <a16:creationId xmlns:a16="http://schemas.microsoft.com/office/drawing/2014/main" id="{F7164F7A-99B6-2936-F729-37B49BE22EFC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86" name="Прямоугольник: скругленные углы 85">
                <a:extLst>
                  <a:ext uri="{FF2B5EF4-FFF2-40B4-BE49-F238E27FC236}">
                    <a16:creationId xmlns:a16="http://schemas.microsoft.com/office/drawing/2014/main" id="{DBDF2827-658C-68A8-F20F-B4A61F961D93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46421DF-0ED1-170E-A4E1-D6B142FCABEC}"/>
              </a:ext>
            </a:extLst>
          </p:cNvPr>
          <p:cNvSpPr txBox="1"/>
          <p:nvPr/>
        </p:nvSpPr>
        <p:spPr>
          <a:xfrm>
            <a:off x="963157" y="795818"/>
            <a:ext cx="9783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Цель Работы и Выбранный Подход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B5B7EDD-CDCD-F803-4402-71ECFEDAEAE6}"/>
              </a:ext>
            </a:extLst>
          </p:cNvPr>
          <p:cNvSpPr/>
          <p:nvPr/>
        </p:nvSpPr>
        <p:spPr>
          <a:xfrm>
            <a:off x="568662" y="685800"/>
            <a:ext cx="11046395" cy="5468420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44A9-DC2C-A6A5-53A6-16E75AC5A837}"/>
              </a:ext>
            </a:extLst>
          </p:cNvPr>
          <p:cNvSpPr txBox="1"/>
          <p:nvPr/>
        </p:nvSpPr>
        <p:spPr>
          <a:xfrm>
            <a:off x="1193080" y="2451136"/>
            <a:ext cx="8699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effectLst/>
              </a:rPr>
              <a:t>«не дорога»</a:t>
            </a: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AC9A5-9B61-39B3-706E-8305293BCD07}"/>
              </a:ext>
            </a:extLst>
          </p:cNvPr>
          <p:cNvSpPr txBox="1"/>
          <p:nvPr/>
        </p:nvSpPr>
        <p:spPr>
          <a:xfrm>
            <a:off x="4766263" y="2440944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effectLst/>
              </a:rPr>
              <a:t>«дорога с дефектами» </a:t>
            </a:r>
            <a:endParaRPr lang="ru-R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53D42-F4BC-431B-F8B7-509E1D909C43}"/>
              </a:ext>
            </a:extLst>
          </p:cNvPr>
          <p:cNvSpPr txBox="1"/>
          <p:nvPr/>
        </p:nvSpPr>
        <p:spPr>
          <a:xfrm>
            <a:off x="8624263" y="2430752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effectLst/>
              </a:rPr>
              <a:t>«дорога без дефектов» 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BCCB9-D694-AF86-97AD-B06D2A5FBEE7}"/>
              </a:ext>
            </a:extLst>
          </p:cNvPr>
          <p:cNvSpPr txBox="1"/>
          <p:nvPr/>
        </p:nvSpPr>
        <p:spPr>
          <a:xfrm>
            <a:off x="3881062" y="1531355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/>
            <a:r>
              <a:rPr lang="ru-RU" sz="2000" b="0" i="0" dirty="0">
                <a:effectLst/>
              </a:rPr>
              <a:t>Распределение по классам: 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492A25E-C760-414F-D662-6B9952BD99B8}"/>
              </a:ext>
            </a:extLst>
          </p:cNvPr>
          <p:cNvCxnSpPr>
            <a:cxnSpLocks/>
          </p:cNvCxnSpPr>
          <p:nvPr/>
        </p:nvCxnSpPr>
        <p:spPr>
          <a:xfrm flipH="1">
            <a:off x="2030617" y="2013673"/>
            <a:ext cx="3964403" cy="452409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BE24EE5-2C2E-86F7-EF32-ECF96A4C8684}"/>
              </a:ext>
            </a:extLst>
          </p:cNvPr>
          <p:cNvCxnSpPr>
            <a:cxnSpLocks/>
          </p:cNvCxnSpPr>
          <p:nvPr/>
        </p:nvCxnSpPr>
        <p:spPr>
          <a:xfrm>
            <a:off x="5995020" y="2001011"/>
            <a:ext cx="4166363" cy="438739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E60DC1E-EFA4-D355-E9A8-0691E3675EC9}"/>
              </a:ext>
            </a:extLst>
          </p:cNvPr>
          <p:cNvCxnSpPr>
            <a:cxnSpLocks/>
          </p:cNvCxnSpPr>
          <p:nvPr/>
        </p:nvCxnSpPr>
        <p:spPr>
          <a:xfrm>
            <a:off x="5995020" y="1984013"/>
            <a:ext cx="0" cy="429521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4E5C5E-2E18-D52B-9616-60949BB8E15A}"/>
              </a:ext>
            </a:extLst>
          </p:cNvPr>
          <p:cNvSpPr txBox="1"/>
          <p:nvPr/>
        </p:nvSpPr>
        <p:spPr>
          <a:xfrm>
            <a:off x="4388743" y="3171378"/>
            <a:ext cx="7284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effectLst/>
              </a:rPr>
              <a:t>«яма»</a:t>
            </a:r>
            <a:endParaRPr lang="ru-RU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001B91-E6C0-0711-9804-8AE98C826488}"/>
              </a:ext>
            </a:extLst>
          </p:cNvPr>
          <p:cNvSpPr txBox="1"/>
          <p:nvPr/>
        </p:nvSpPr>
        <p:spPr>
          <a:xfrm>
            <a:off x="6806628" y="3168489"/>
            <a:ext cx="7284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effectLst/>
              </a:rPr>
              <a:t>«трещина»</a:t>
            </a:r>
            <a:endParaRPr lang="ru-RU" sz="2000" dirty="0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46D609DF-45C2-ADA1-4084-1E85B44EECCA}"/>
              </a:ext>
            </a:extLst>
          </p:cNvPr>
          <p:cNvCxnSpPr>
            <a:cxnSpLocks/>
          </p:cNvCxnSpPr>
          <p:nvPr/>
        </p:nvCxnSpPr>
        <p:spPr>
          <a:xfrm flipH="1">
            <a:off x="4766263" y="2808334"/>
            <a:ext cx="1316825" cy="323034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02CE0F3B-287A-D3E1-8E95-520166B56B89}"/>
              </a:ext>
            </a:extLst>
          </p:cNvPr>
          <p:cNvCxnSpPr>
            <a:cxnSpLocks/>
          </p:cNvCxnSpPr>
          <p:nvPr/>
        </p:nvCxnSpPr>
        <p:spPr>
          <a:xfrm>
            <a:off x="6025026" y="2803055"/>
            <a:ext cx="1418502" cy="281517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>
            <a:extLst>
              <a:ext uri="{FF2B5EF4-FFF2-40B4-BE49-F238E27FC236}">
                <a16:creationId xmlns:a16="http://schemas.microsoft.com/office/drawing/2014/main" id="{0705C06B-DB25-A90C-93FF-82F4785EE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6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54" t="32395" r="28608" b="-8009"/>
          <a:stretch>
            <a:fillRect/>
          </a:stretch>
        </p:blipFill>
        <p:spPr bwMode="auto">
          <a:xfrm>
            <a:off x="3518664" y="3710138"/>
            <a:ext cx="2573195" cy="2036621"/>
          </a:xfrm>
          <a:prstGeom prst="rect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Picture background">
            <a:extLst>
              <a:ext uri="{FF2B5EF4-FFF2-40B4-BE49-F238E27FC236}">
                <a16:creationId xmlns:a16="http://schemas.microsoft.com/office/drawing/2014/main" id="{EC57AC57-7FC0-5143-FCC2-8E6CAFEA6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4" t="25089" r="32675" b="18030"/>
          <a:stretch>
            <a:fillRect/>
          </a:stretch>
        </p:blipFill>
        <p:spPr bwMode="auto">
          <a:xfrm>
            <a:off x="6468791" y="3710137"/>
            <a:ext cx="2155472" cy="1786537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Picture background">
            <a:extLst>
              <a:ext uri="{FF2B5EF4-FFF2-40B4-BE49-F238E27FC236}">
                <a16:creationId xmlns:a16="http://schemas.microsoft.com/office/drawing/2014/main" id="{D26BF2F0-8EA9-D49F-6940-D94BEF28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56030" r="44416"/>
          <a:stretch>
            <a:fillRect/>
          </a:stretch>
        </p:blipFill>
        <p:spPr bwMode="auto">
          <a:xfrm>
            <a:off x="862061" y="2969851"/>
            <a:ext cx="2363204" cy="211079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EF92A6AF-2617-348D-8F87-899066F2B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5" r="80617"/>
          <a:stretch>
            <a:fillRect/>
          </a:stretch>
        </p:blipFill>
        <p:spPr bwMode="auto">
          <a:xfrm>
            <a:off x="8921942" y="2943813"/>
            <a:ext cx="2363204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4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DA5D-ED91-D6CB-2691-4CE13EF95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557713D-7FB1-1AEA-2EFC-12D0E30C6C60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EDD1E089-6A84-7D8D-B98F-E0088331993F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1225DFB3-62C7-509E-0B04-FCDCCBE3A200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73C15EC-F261-B9FA-4756-82DAF927D5DA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BB3C08A0-A32E-C700-825A-DC85942A8145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A2CE2AEB-FA9F-1CB8-C6C9-16312C55D5B5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CB70034A-A215-5C04-EEBA-70A9F604D901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A643624B-734A-12AF-2C93-EFF28B0ADFE2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74126DB-7221-34BF-C0F5-DAFCFA7C1C48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68E6194E-6950-E5E0-F053-55B6E8064BF9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20530676-F626-5131-FB45-205CA5BC19EE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184F0C05-D5F9-9258-4EA1-FD96AE94C6AD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1B296C46-50A7-763B-1222-0CBAF87CAC44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01CCC66A-E2B2-C784-C181-186713D9DC47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0FF6BF0F-AE68-DDD3-03AC-714F8CB9911C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0F5CF76C-78D0-6298-0DC2-B05F428F773A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F292A40-FBFA-7B6B-6855-26616EF09ED3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749FD60D-8F4E-D8E0-EDCF-E59AFB0C64CF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5D178AD8-F08A-3A64-050E-A835AB135C11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240ED7BA-13C6-5555-D56A-44F706A9C0D9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4DA63A8F-7AB2-FB80-2015-F75035A878EE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699F8E52-2C97-2253-40C6-55E9E891E3DF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E5B8E5ED-BFED-30E4-C230-9B5AB17B0B85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0C34DB18-BADC-CCCB-4FFC-A9466C916DE0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710F1601-3F7F-076A-A668-EFEF24A6794C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D2A5E360-1CC7-0FB6-B385-0C308E8F81EE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578AD4E1-FEA6-A304-1AE2-957685188D86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89615476-959E-0F9F-7248-5F032EFCD1C3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B284C654-00E5-B72B-33F2-E1D6A30D09AF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77E6C69A-CC0C-0577-BFA1-B75C9E3146A6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3AAAE074-6D2B-3EFA-163E-CED0910CA5E4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5D1F8EA6-9335-9925-22B9-6C11D1BF2F5F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F8C88C61-C60A-7FD0-FF6E-BE54860782D1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0835FDFC-C15B-AE59-3594-A6F2D1FFCDF5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FA721B2-9D50-87F5-55A0-FCC3A73F65F0}"/>
              </a:ext>
            </a:extLst>
          </p:cNvPr>
          <p:cNvSpPr txBox="1"/>
          <p:nvPr/>
        </p:nvSpPr>
        <p:spPr>
          <a:xfrm>
            <a:off x="1122444" y="1759652"/>
            <a:ext cx="459688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/>
            <a:r>
              <a:rPr lang="ru-RU" sz="2000" dirty="0"/>
              <a:t>Выбранная архитектура: MobileNetV2 (</a:t>
            </a:r>
            <a:r>
              <a:rPr lang="ru-RU" sz="2000" dirty="0" err="1"/>
              <a:t>предобученная</a:t>
            </a:r>
            <a:r>
              <a:rPr lang="ru-RU" sz="2000" dirty="0"/>
              <a:t>).</a:t>
            </a:r>
          </a:p>
          <a:p>
            <a:pPr indent="452438" algn="just"/>
            <a:r>
              <a:rPr lang="ru-RU" sz="2000" dirty="0"/>
              <a:t> Почему? (Легковесная, хорошая точность для классификации).</a:t>
            </a:r>
          </a:p>
          <a:p>
            <a:pPr indent="452438" algn="just"/>
            <a:r>
              <a:rPr lang="ru-RU" sz="2000" dirty="0"/>
              <a:t>Параметры обучения (оптимизатор, функция потерь, количество эпох).</a:t>
            </a:r>
          </a:p>
          <a:p>
            <a:pPr indent="452438" algn="just"/>
            <a:r>
              <a:rPr lang="ru-RU" sz="2000" dirty="0"/>
              <a:t>Результаты: Достигнутая точность на валидации (~99.7%).</a:t>
            </a:r>
          </a:p>
          <a:p>
            <a:pPr indent="452438" algn="just"/>
            <a:r>
              <a:rPr lang="ru-RU" sz="2000" dirty="0"/>
              <a:t>Вывод: Классификатор успешно разработан и готов к использованию.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35915D-911F-8A09-3FC3-152FE3ED1BA9}"/>
              </a:ext>
            </a:extLst>
          </p:cNvPr>
          <p:cNvSpPr txBox="1"/>
          <p:nvPr/>
        </p:nvSpPr>
        <p:spPr>
          <a:xfrm>
            <a:off x="963157" y="795818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Архитектура и Обучение Классификатора 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163D471-0D23-852B-53CE-F9BFE0D02307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2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F3E6-2A71-ABE7-B452-76CC35515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058BAB-6D4E-96FE-120C-490EC7DE7424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4581D4E9-57DF-5CD0-654D-58E792E655F7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C525E872-63C1-44A0-B565-DFB6393F74C5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83A3762D-BCA2-EE5F-B2D0-F63C9EA1BA22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80C846C9-734C-F2C5-3605-83D5E99B59C0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6BE72650-FFBB-269B-DD4C-9ECC14138894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E5AE6A03-8568-A2DC-8BC6-B42FF4CA5503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7304C8AD-88F4-34CA-087F-155D6A02674D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B3B018C-CCFC-ABAA-B841-08557BE087CC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A0401E24-AE54-F9EF-0802-07CD0AA6BE76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60F5F14F-E947-AE43-826F-AE4BE834C597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8BF9A399-7329-ACCB-28DA-7D026C405F68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D04CB424-DFB3-97C5-FDC4-295599339A01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835D9BDC-7F15-BED5-41E0-5A19E51F39F1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0BE6CBA9-96D1-70D5-32A6-17F84E53507A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5D413624-3D78-8A95-666E-EF1E772B8551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6C4C3C1B-2A2A-E0D7-A0BC-5902FB3FE860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C7088C65-7B85-0E6F-29AE-0EC40EE9E64E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6625DF67-E437-BCAE-E406-AEB56F25782B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E1409CB1-EE24-80E0-E4E1-98F20F06E91D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E794C8F3-0AAF-9577-71CA-09C20742CB9F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F071A093-22CF-3168-83FB-3309D0C4F570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C08A4ED7-56EE-A2DF-AFA5-B9EF37BA1918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4406BFB7-9A30-629C-6884-BD7FA6EBB824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2C957DC1-8350-4CC3-CB3D-B34881F5CB34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E2816887-CBF7-A9FC-6353-86F3C3DDC198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4678A9FF-620E-E559-A7F7-0B4A4CAFD641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EE3C9C4B-2D78-64BB-8F40-7BDF7C32B743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C3A8D35B-AF1B-5D0C-235D-AB60434671B0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DB9917C0-A19F-5904-D2A7-5FAE8FDD29EE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C7B34B85-3645-7C69-B4BD-45B6D554ED11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49AFF5CC-6B1E-81C9-40EB-18163B21A6AD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C09FB3B3-8AD7-C46A-6DAB-DEF1F9F7F86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9B05B519-90A0-DD69-0935-3DB787BA2D80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CC615F-5830-D387-0DFD-E9F2E3300072}"/>
              </a:ext>
            </a:extLst>
          </p:cNvPr>
          <p:cNvSpPr txBox="1"/>
          <p:nvPr/>
        </p:nvSpPr>
        <p:spPr>
          <a:xfrm>
            <a:off x="881412" y="1927212"/>
            <a:ext cx="107419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446088" algn="just"/>
            <a:r>
              <a:rPr lang="ru-RU" sz="2000" dirty="0"/>
              <a:t>За основу взята проверенная архитектура, аналогичная </a:t>
            </a:r>
            <a:r>
              <a:rPr lang="ru-RU" sz="2000" dirty="0" err="1"/>
              <a:t>RetinaNet</a:t>
            </a:r>
            <a:r>
              <a:rPr lang="ru-RU" sz="2000" dirty="0"/>
              <a:t>:</a:t>
            </a:r>
          </a:p>
          <a:p>
            <a:pPr marL="0" lvl="2" indent="446088" algn="just"/>
            <a:r>
              <a:rPr lang="ru-RU" sz="2000" b="1" dirty="0" err="1"/>
              <a:t>Backbone</a:t>
            </a:r>
            <a:r>
              <a:rPr lang="ru-RU" sz="2000" b="1" dirty="0"/>
              <a:t> (Опорная сеть):</a:t>
            </a:r>
            <a:r>
              <a:rPr lang="ru-RU" sz="2000" dirty="0"/>
              <a:t> EfficientNetB0 (предварительно обученная на </a:t>
            </a:r>
            <a:r>
              <a:rPr lang="ru-RU" sz="2000" dirty="0" err="1"/>
              <a:t>ImageNet</a:t>
            </a:r>
            <a:r>
              <a:rPr lang="ru-RU" sz="2000" dirty="0"/>
              <a:t>) для эффективного извлечения иерархических признаков.</a:t>
            </a:r>
          </a:p>
          <a:p>
            <a:pPr marL="0" lvl="2" indent="446088" algn="just"/>
            <a:r>
              <a:rPr lang="ru-RU" sz="2000" b="1" dirty="0" err="1"/>
              <a:t>Neck</a:t>
            </a:r>
            <a:r>
              <a:rPr lang="ru-RU" sz="2000" b="1" dirty="0"/>
              <a:t> (Шея):</a:t>
            </a:r>
            <a:r>
              <a:rPr lang="ru-RU" sz="2000" dirty="0"/>
              <a:t> </a:t>
            </a:r>
            <a:r>
              <a:rPr lang="ru-RU" sz="2000" dirty="0" err="1"/>
              <a:t>Feature</a:t>
            </a:r>
            <a:r>
              <a:rPr lang="ru-RU" sz="2000" dirty="0"/>
              <a:t> </a:t>
            </a:r>
            <a:r>
              <a:rPr lang="ru-RU" sz="2000" dirty="0" err="1"/>
              <a:t>Pyramid</a:t>
            </a:r>
            <a:r>
              <a:rPr lang="ru-RU" sz="2000" dirty="0"/>
              <a:t> Network (FPN) для генерации </a:t>
            </a:r>
            <a:r>
              <a:rPr lang="ru-RU" sz="2000" dirty="0" err="1"/>
              <a:t>мультимасштабных</a:t>
            </a:r>
            <a:r>
              <a:rPr lang="ru-RU" sz="2000" dirty="0"/>
              <a:t> карт признаков (P3, P4, P5), позволяющих детектировать объекты разных размеров.</a:t>
            </a:r>
          </a:p>
          <a:p>
            <a:pPr marL="0" lvl="2" indent="446088" algn="just"/>
            <a:r>
              <a:rPr lang="ru-RU" sz="2000" b="1" dirty="0" err="1"/>
              <a:t>Heads</a:t>
            </a:r>
            <a:r>
              <a:rPr lang="ru-RU" sz="2000" b="1" dirty="0"/>
              <a:t> (Головы предсказаний):</a:t>
            </a:r>
            <a:r>
              <a:rPr lang="ru-RU" sz="2000" dirty="0"/>
              <a:t> Общие (</a:t>
            </a:r>
            <a:r>
              <a:rPr lang="ru-RU" sz="2000" dirty="0" err="1"/>
              <a:t>shared</a:t>
            </a:r>
            <a:r>
              <a:rPr lang="ru-RU" sz="2000" dirty="0"/>
              <a:t>) </a:t>
            </a:r>
            <a:r>
              <a:rPr lang="ru-RU" sz="2000" dirty="0" err="1"/>
              <a:t>сверточные</a:t>
            </a:r>
            <a:r>
              <a:rPr lang="ru-RU" sz="2000" dirty="0"/>
              <a:t> головы, применяемые к каждому уровню FPN, с отдельными ветками для:</a:t>
            </a:r>
          </a:p>
          <a:p>
            <a:pPr marL="0" lvl="3" indent="446088" algn="just"/>
            <a:r>
              <a:rPr lang="ru-RU" sz="2000" dirty="0"/>
              <a:t>Классификации объектов (принадлежность к классу "яма", "трещина" или фон).</a:t>
            </a:r>
          </a:p>
          <a:p>
            <a:pPr marL="0" lvl="3" indent="446088" algn="just"/>
            <a:r>
              <a:rPr lang="ru-RU" sz="2000" dirty="0"/>
              <a:t>Регрессии координат ограничивающих рамок (</a:t>
            </a:r>
            <a:r>
              <a:rPr lang="ru-RU" sz="2000" dirty="0" err="1"/>
              <a:t>bounding</a:t>
            </a:r>
            <a:r>
              <a:rPr lang="ru-RU" sz="2000" dirty="0"/>
              <a:t> </a:t>
            </a:r>
            <a:r>
              <a:rPr lang="ru-RU" sz="2000" dirty="0" err="1"/>
              <a:t>box</a:t>
            </a:r>
            <a:r>
              <a:rPr lang="ru-RU" sz="2000" dirty="0"/>
              <a:t>).</a:t>
            </a:r>
          </a:p>
          <a:p>
            <a:pPr marL="0" lvl="1" indent="446088" algn="just"/>
            <a:r>
              <a:rPr lang="ru-RU" sz="2000" dirty="0"/>
              <a:t>Использована кастомная реализация </a:t>
            </a:r>
            <a:r>
              <a:rPr lang="ru-RU" sz="2000" dirty="0" err="1"/>
              <a:t>DetectorModel</a:t>
            </a:r>
            <a:r>
              <a:rPr lang="ru-RU" sz="2000" dirty="0"/>
              <a:t>(</a:t>
            </a:r>
            <a:r>
              <a:rPr lang="ru-RU" sz="2000" dirty="0" err="1"/>
              <a:t>tf.keras.Model</a:t>
            </a:r>
            <a:r>
              <a:rPr lang="ru-RU" sz="2000" dirty="0"/>
              <a:t>) с переопределенными методами </a:t>
            </a:r>
            <a:r>
              <a:rPr lang="ru-RU" sz="2000" dirty="0" err="1"/>
              <a:t>train_step</a:t>
            </a:r>
            <a:r>
              <a:rPr lang="ru-RU" sz="2000" dirty="0"/>
              <a:t> и </a:t>
            </a:r>
            <a:r>
              <a:rPr lang="ru-RU" sz="2000" dirty="0" err="1"/>
              <a:t>test_step</a:t>
            </a:r>
            <a:r>
              <a:rPr lang="ru-RU" sz="2000" dirty="0"/>
              <a:t> для полного контроля над процессом обучения и валидации.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2A5AC-CAA2-E2B6-B1A7-4190B292524D}"/>
              </a:ext>
            </a:extLst>
          </p:cNvPr>
          <p:cNvSpPr txBox="1"/>
          <p:nvPr/>
        </p:nvSpPr>
        <p:spPr>
          <a:xfrm>
            <a:off x="963157" y="795818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Архитектура Нейросетевого Детектора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8784268E-F8F7-68E6-0AED-2F125183AFDC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755EF-141C-C6D0-6C52-6F5AA346341E}"/>
              </a:ext>
            </a:extLst>
          </p:cNvPr>
          <p:cNvSpPr txBox="1"/>
          <p:nvPr/>
        </p:nvSpPr>
        <p:spPr>
          <a:xfrm>
            <a:off x="972687" y="1388200"/>
            <a:ext cx="77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Архитектура Модели: DetectorV3_RetinaNet</a:t>
            </a:r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57062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A8DB2-E5FD-EC51-46A8-1BBFFEE3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663EC07-478F-4454-8ADF-B282C9CCDC7A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A8542975-A85D-F344-DD48-C61208D0AE4B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E63F12CF-4E7D-91D9-D22C-21A2AAD6D94B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B39044F5-15DE-E259-DD9F-674BA1EA5130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96B297C3-6AA9-CBF5-82D2-0EF2E5640767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169DCAFB-BB10-1C7B-2EA4-C307DC9460B0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C04D18D4-0AA2-D7E8-2B18-3F832356A8A0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DE32EFC-EE5B-D9CC-425B-EA594E370321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DA746F29-B566-B5BB-265D-78F299665AE9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EBF31AB4-B0F4-0C49-7C63-080A72E8BD7C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C9A4365D-CFDD-E0D1-C3CF-AF8DCA314F56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84A0EAFA-6FFF-D6CC-2355-4F7FB840D677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D5EA617B-D6D1-1D34-5ED1-1FA71FE6C0F5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7365BB5C-F071-43A4-9701-F9270B121C92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25029947-443B-5822-D639-AA0163E22B2B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E87D106C-1DD0-C350-9760-DE465A6701C7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2B731DBC-48B3-F4E3-6AAB-A7611031F666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10F5817F-E9C7-B0AD-F7A7-AD7FBE0A5B4F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207425B2-B55B-3155-408B-6D31BEE6A3FA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4F2401EE-AD33-7A27-25D2-92A628C377B5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E61A1B44-935E-9EDC-EF3A-79DA1AE6D29F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C608B9C0-67EA-8427-ADE5-A9486B302536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E6613925-1A9F-B125-6EAE-C61D36FBDF72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0B37C631-048F-76B1-CF27-3D2959E9A76D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EE088EB7-D148-F051-E458-D3EB3B2ED2B8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93A17484-BB6A-B5B8-ED14-66CEB434D444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1550FDFE-6F1E-35C2-9EBA-FB8D514D027C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FEB3F59E-7791-A789-05B4-11E13EFB3C67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529E8FDE-D34D-C451-D2EF-62DAD29CF72B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D3056667-CE22-24E6-D4CF-966E665C9DA8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DCB96EE9-3E5A-99F2-5BC3-CABF7D3F6590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D92134F2-AB0B-3BCC-DF37-E1D75756B395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E5E52F33-B1C2-2969-70BD-3E7BA706875F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23966CC9-DBF5-8BE2-73B2-5BA4C92EC584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0707C10-8723-41B9-F768-752DCD571DFD}"/>
              </a:ext>
            </a:extLst>
          </p:cNvPr>
          <p:cNvSpPr txBox="1"/>
          <p:nvPr/>
        </p:nvSpPr>
        <p:spPr>
          <a:xfrm>
            <a:off x="1612670" y="2271683"/>
            <a:ext cx="3151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Архитектура Нейросетевого Детектора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D06D6F-62D3-1F26-4B56-119A98DC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673" y="37011"/>
            <a:ext cx="614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3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E223D-4E28-4851-B724-36A421579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D299636-1DA0-31A3-AA91-F62BC05C8935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CF542397-C913-D37A-D1C0-F22A40D9A39D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50712E99-A31F-2957-BAFD-5B92184B03F8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83844A8-C1D3-8E3B-2A3F-961DD5CC4ECD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26666258-5B35-4A64-5A29-6B4A86225D95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9C72D5D0-CB57-72CD-2A4B-E15424B35496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7A4F641F-2E6E-2A07-04EC-ABC8E2CCDFF8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521DEAFF-33E9-564A-550F-35F4DB5DBD43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B8167522-038F-7182-D456-6BBCEFCEB3ED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AF899BE7-6AD1-8370-CCA1-FAC71F99BC5E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3EB23110-34FE-7764-C70F-4CFF07B4F6A0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2E81C04D-418B-8A4A-F9D6-131ABE7BB619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2B059EF-2CEF-D10D-0833-E16735379D5F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5471DF8C-8A0C-93BC-3F9C-EFB389AB0C8B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9B53EA94-5BFD-25CF-2A6E-33E6355154CA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28B01E71-7CBD-66F3-DE79-DF62DC0FA3E4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892268B5-7BD2-84C8-E97B-E494B1929978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1B25E0D2-F230-3DA4-9D69-857B39D14EA3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D351FDCD-16F1-8850-D9BD-0116021144A4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8D84736B-B59C-84D9-422E-C5A5E95D45CB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2AE29D1F-07A4-2DEE-2501-AB3FCBA04DE2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1ACFE340-9008-9BA0-7DC8-2C295C0D02B5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9EE20F85-DC71-7BD4-EF80-442A7491493F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4210DDCA-DB8D-A93B-5353-EE9B430FE745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DA744936-6A24-E27D-6284-6AFA1E7E4979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A5AFE7CF-C653-BADC-295B-8702C25E9804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BDB0D7E9-567E-EFB1-C894-389B3CDFAA1F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6527B8F6-C882-C447-9094-99D58853AF5F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70D3968F-52A8-D32A-CFBF-AC8026D403E3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484BCE8D-616C-7F3F-EFBB-C5958028AD17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A10B1F3A-91A4-9FF9-EA1C-EFCDD6CB5F8F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073A52DB-0D9E-DCDC-CA83-EA222E0895D8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304EE65B-4E3F-50DB-3464-35D2C9FCB2A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D92647CA-5446-9FBA-C4B7-3D230A724E2B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7023AB-F009-6CB5-AEDC-B4F34F425EED}"/>
              </a:ext>
            </a:extLst>
          </p:cNvPr>
          <p:cNvSpPr txBox="1"/>
          <p:nvPr/>
        </p:nvSpPr>
        <p:spPr>
          <a:xfrm>
            <a:off x="963157" y="2333231"/>
            <a:ext cx="1043088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452438" algn="just"/>
            <a:r>
              <a:rPr lang="ru-RU" sz="2000" dirty="0"/>
              <a:t>Работа проводилась на собственном датасете, состоящем из изображений дорожного полотна, полученных с БПЛА.</a:t>
            </a:r>
          </a:p>
          <a:p>
            <a:pPr marL="0" lvl="1" indent="452438" algn="just"/>
            <a:r>
              <a:rPr lang="ru-RU" sz="2000" dirty="0"/>
              <a:t>Общее количество изображений: ~4300.</a:t>
            </a:r>
          </a:p>
          <a:p>
            <a:pPr marL="0" lvl="1" indent="452438" algn="just"/>
            <a:r>
              <a:rPr lang="ru-RU" sz="2000" dirty="0"/>
              <a:t>Аннотации выполнены в формате PASCAL VOC (XML-файлы).</a:t>
            </a:r>
          </a:p>
          <a:p>
            <a:pPr marL="0" lvl="1" indent="452438" algn="just"/>
            <a:r>
              <a:rPr lang="ru-RU" sz="2000" dirty="0"/>
              <a:t>Целевые классы дефектов: "</a:t>
            </a:r>
            <a:r>
              <a:rPr lang="ru-RU" sz="2000" dirty="0" err="1"/>
              <a:t>pit</a:t>
            </a:r>
            <a:r>
              <a:rPr lang="ru-RU" sz="2000" dirty="0"/>
              <a:t>" (яма) и "</a:t>
            </a:r>
            <a:r>
              <a:rPr lang="ru-RU" sz="2000" dirty="0" err="1"/>
              <a:t>crack</a:t>
            </a:r>
            <a:r>
              <a:rPr lang="ru-RU" sz="2000" dirty="0"/>
              <a:t>" (трещина).</a:t>
            </a:r>
          </a:p>
          <a:p>
            <a:pPr marL="0" lvl="1" indent="452438" algn="just"/>
            <a:r>
              <a:rPr lang="ru-RU" sz="2000" dirty="0"/>
              <a:t>Датасет разделен на обучающую (~3200 изображений) и </a:t>
            </a:r>
            <a:r>
              <a:rPr lang="ru-RU" sz="2000" dirty="0" err="1"/>
              <a:t>валидационную</a:t>
            </a:r>
            <a:r>
              <a:rPr lang="ru-RU" sz="2000" dirty="0"/>
              <a:t> (~1079 изображений) выборки.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49902-5DC7-8FD0-8A02-FC0650BA9B1D}"/>
              </a:ext>
            </a:extLst>
          </p:cNvPr>
          <p:cNvSpPr txBox="1"/>
          <p:nvPr/>
        </p:nvSpPr>
        <p:spPr>
          <a:xfrm>
            <a:off x="963157" y="795818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Подготовка Данных: Датасет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B398CA2-39FA-C57A-7FA8-C88EB3B23E72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2FB62-BE49-7F49-9D70-925CE4BFED9D}"/>
              </a:ext>
            </a:extLst>
          </p:cNvPr>
          <p:cNvSpPr txBox="1"/>
          <p:nvPr/>
        </p:nvSpPr>
        <p:spPr>
          <a:xfrm>
            <a:off x="972687" y="1388200"/>
            <a:ext cx="77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Используемый Датасет</a:t>
            </a:r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8667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AFA52-2769-9C2F-BC5A-37F72D1C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B4BB4AA-7E78-D9C9-44AC-C640F6CF76B5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4F52A5A3-7E19-038D-7F8A-68991A07D5B0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535F301B-E8C0-9116-028D-A8F2BCB000F2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F243BEA8-2484-015B-C57E-6E3F68EC258E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D04E657D-73A0-7F15-E7EA-D741A2C11BCD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0BDD4B12-FB9A-C96F-2968-5F7BDD078472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5DA89CB3-6A1F-72B6-0CFA-DD1B128EC80F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666FA4C7-C2BC-3ADF-F580-472AA83DC252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31A549C1-9C8D-465F-E9C0-4957DA4B24F0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1D2CD04C-C3A4-45FE-3F91-A84C3043E701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1119B6BE-9133-A4DD-9B3E-E6AB46D2D20D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FE065C61-4CF8-C3F4-2F8A-A2E981F9C6D2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4CB1D67A-D75A-AC69-08D3-8B0E2FCD83A2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8C15D1B7-DF38-B748-BA4C-9BB3E9E7C3F0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CEEA6AFF-74B2-486F-590D-8B4EE129501C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4478895A-F70A-9A9D-2CEB-CC4BD0BA8409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2FC56714-9184-7DB2-A29F-D32C8040FBFD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78DDA528-4BC3-8568-9A14-3089C5CDB024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53498887-9125-3543-B28F-B9469725763A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0AA487ED-C335-EB21-9DF0-7B6865184F3E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0798FA39-88D8-89D1-E312-D3A3AB706D1B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83CCDC33-D40B-E570-C74C-41465DF0DE00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12C39E60-7F46-F900-1678-F648EA68C771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DD08EA84-8229-B108-E85E-5FC904934B9A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0C33FD35-EB2B-B7CD-0B28-1FFBDB00EFEE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07828FDE-2230-3BD6-5170-CDB90B12AFEA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B852F6BE-51BA-44B4-2ED7-A2017A80505F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EE97D581-160A-5205-ED23-9FDB6243B869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889CBFA6-17EA-BE84-6DC2-A65C7C9B5B82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07C72605-F068-C29F-166A-2F6EBF85B756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F5ADB6AE-3DAD-BC62-06C1-8E3B5C792F43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DC4F3D90-984F-94C8-7FA5-011BEB0856F8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5A5B437D-38C9-1EC2-9133-E7A8DA37DAF8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EDDBD816-CF2D-BF4E-FDBB-8EEF7E40F737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744E1E-7E9C-8175-F484-64C73EA41D11}"/>
              </a:ext>
            </a:extLst>
          </p:cNvPr>
          <p:cNvSpPr txBox="1"/>
          <p:nvPr/>
        </p:nvSpPr>
        <p:spPr>
          <a:xfrm>
            <a:off x="947502" y="322812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Подготовка Данных: Датасет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75EB46E8-5AB6-D855-BA11-2E10BCCE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49" y="927675"/>
            <a:ext cx="8850596" cy="54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D1748-A43D-5DAB-11EA-ACB9D579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CFE25A5-6CE4-E84A-9FD8-C5457E441D9F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0B8ECD72-52A0-2A15-E338-67A72DC03396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E7FB4D70-3AF3-B405-40CC-2EC3A5AAE7AD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4CFFB136-B10A-B38D-2ED0-4C0FA1C58B1C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17C73C00-42B7-D3E2-A296-765ECCB50E88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6A0EB31A-ED96-5C60-53EE-D7F43EAC8E4E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61358687-723C-EC7A-FB36-7410FF07A2F9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230070EE-A318-2193-DD92-368C51D69A6C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5CD8F12-376D-CB85-124B-F5FD27C3A089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3868C0C9-57ED-3B98-631F-776E87401007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F70AC1FC-64BA-AF9C-A633-8238F2486BB9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5B272F94-975B-72F4-A869-50948FF59F08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B683E9F3-D1FE-9753-86B9-669F58492582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29ED8DD0-954C-81FE-56EA-505FA76FDBC7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F4118524-45BB-4BFB-603E-6DC34C54078D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726DA374-2413-4509-DF88-9A471060E1D2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56505C1C-0C2C-2DA2-D3BA-9EBF9EB80AE6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1569D5DC-FEF2-44B1-680F-AEC49627BD9A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BA4C7E65-99B5-66B3-DBA0-64833A898CD4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36D9D1F4-E077-F419-47C0-9337D6D34E2D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ED563463-DBB8-FEA8-882F-A05ADADD400E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376AD559-39D3-12AF-4DE0-02461F12ACDF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4989E9CD-17CF-056A-D52A-6C7FC52B5BA5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E6C7599D-7C9D-8EE6-1000-740135333D0F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C61857BE-25CD-962E-769E-034568E3A09E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41C5DF79-4A19-1D81-02B5-21DD85F3BEEB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67CDE3EC-A201-91A1-35DC-4AB7D60A6EEB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AEF51831-72F6-234D-3118-AE45A32D398C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C5BEA9D3-504E-B835-DFC0-D221D3E93757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5445015E-4C58-C3BB-0284-51A5B586651C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A842CB1C-A1DC-02F9-4B7D-8D15379BA40C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C74014C1-2E06-9CD1-9BA3-B4976BF9BD1E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252CEAB2-6D50-728E-03A0-3540297E724B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B210E08C-F132-26DA-5A9D-EC158A62FD94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544FAC-CEC4-AF82-245D-BF5F10B8E75A}"/>
              </a:ext>
            </a:extLst>
          </p:cNvPr>
          <p:cNvSpPr txBox="1"/>
          <p:nvPr/>
        </p:nvSpPr>
        <p:spPr>
          <a:xfrm>
            <a:off x="963157" y="1847847"/>
            <a:ext cx="1059582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452438" algn="just"/>
            <a:r>
              <a:rPr lang="ru-RU" sz="2000" b="1" dirty="0"/>
              <a:t>Финальный подход (</a:t>
            </a:r>
            <a:r>
              <a:rPr lang="ru-RU" sz="2000" b="1" dirty="0" err="1"/>
              <a:t>RetinaNet-like</a:t>
            </a:r>
            <a:r>
              <a:rPr lang="ru-RU" sz="2000" b="1" dirty="0"/>
              <a:t>: </a:t>
            </a:r>
            <a:r>
              <a:rPr lang="ru-RU" sz="2000" b="1" dirty="0" err="1"/>
              <a:t>Scales</a:t>
            </a:r>
            <a:r>
              <a:rPr lang="ru-RU" sz="2000" b="1" dirty="0"/>
              <a:t> + </a:t>
            </a:r>
            <a:r>
              <a:rPr lang="ru-RU" sz="2000" b="1" dirty="0" err="1"/>
              <a:t>Ratios</a:t>
            </a:r>
            <a:r>
              <a:rPr lang="ru-RU" sz="2000" b="1" dirty="0"/>
              <a:t>):</a:t>
            </a:r>
            <a:endParaRPr lang="ru-RU" sz="2000" dirty="0"/>
          </a:p>
          <a:p>
            <a:pPr marL="0" lvl="2" indent="452438" algn="just"/>
            <a:r>
              <a:rPr lang="ru-RU" sz="2000" dirty="0"/>
              <a:t>Для повышения робастности и упрощения конфигурации был выбран стандартный подход </a:t>
            </a:r>
            <a:r>
              <a:rPr lang="ru-RU" sz="2000" dirty="0" err="1"/>
              <a:t>RetinaNet</a:t>
            </a:r>
            <a:r>
              <a:rPr lang="ru-RU" sz="2000" dirty="0"/>
              <a:t>.</a:t>
            </a:r>
          </a:p>
          <a:p>
            <a:pPr marL="0" lvl="2" indent="452438" algn="just"/>
            <a:r>
              <a:rPr lang="ru-RU" sz="2000" dirty="0"/>
              <a:t>Используется </a:t>
            </a:r>
            <a:r>
              <a:rPr lang="ru-RU" sz="2000" b="1" dirty="0"/>
              <a:t>5 соотношений сторон (</a:t>
            </a:r>
            <a:r>
              <a:rPr lang="ru-RU" sz="2000" b="1" dirty="0" err="1"/>
              <a:t>anchor</a:t>
            </a:r>
            <a:r>
              <a:rPr lang="ru-RU" sz="2000" b="1" dirty="0"/>
              <a:t> </a:t>
            </a:r>
            <a:r>
              <a:rPr lang="ru-RU" sz="2000" b="1" dirty="0" err="1"/>
              <a:t>ratios</a:t>
            </a:r>
            <a:r>
              <a:rPr lang="ru-RU" sz="2000" b="1" dirty="0"/>
              <a:t>):</a:t>
            </a:r>
            <a:r>
              <a:rPr lang="ru-RU" sz="2000" dirty="0"/>
              <a:t> [0.5, 0.8, 1.0, 1.3, 2.0] (подобраны на основе анализа датасета, график справа).</a:t>
            </a:r>
          </a:p>
          <a:p>
            <a:pPr marL="0" lvl="2" indent="452438" algn="just"/>
            <a:r>
              <a:rPr lang="ru-RU" sz="2000" dirty="0"/>
              <a:t>Используется </a:t>
            </a:r>
            <a:r>
              <a:rPr lang="ru-RU" sz="2000" b="1" dirty="0"/>
              <a:t>3 масштаба (</a:t>
            </a:r>
            <a:r>
              <a:rPr lang="ru-RU" sz="2000" b="1" dirty="0" err="1"/>
              <a:t>anchor</a:t>
            </a:r>
            <a:r>
              <a:rPr lang="ru-RU" sz="2000" b="1" dirty="0"/>
              <a:t> </a:t>
            </a:r>
            <a:r>
              <a:rPr lang="ru-RU" sz="2000" b="1" dirty="0" err="1"/>
              <a:t>scales</a:t>
            </a:r>
            <a:r>
              <a:rPr lang="ru-RU" sz="2000" b="1" dirty="0"/>
              <a:t>):</a:t>
            </a:r>
            <a:r>
              <a:rPr lang="ru-RU" sz="2000" dirty="0"/>
              <a:t> [1.0, 1.2599, 1.5874] (стандартные для </a:t>
            </a:r>
            <a:r>
              <a:rPr lang="ru-RU" sz="2000" dirty="0" err="1"/>
              <a:t>RetinaNet</a:t>
            </a:r>
            <a:r>
              <a:rPr lang="ru-RU" sz="2000" dirty="0"/>
              <a:t>, соответствуют 2^(0), 2^(1/3), 2^(2/3)).</a:t>
            </a:r>
          </a:p>
          <a:p>
            <a:pPr marL="0" lvl="2" indent="452438" algn="just"/>
            <a:r>
              <a:rPr lang="ru-RU" sz="2000" dirty="0"/>
              <a:t>Это дает </a:t>
            </a:r>
            <a:r>
              <a:rPr lang="ru-RU" sz="2000" b="1" dirty="0"/>
              <a:t>15 якорей на каждую ячейку</a:t>
            </a:r>
            <a:r>
              <a:rPr lang="ru-RU" sz="2000" dirty="0"/>
              <a:t> сетки признаков на всех уровнях FPN.</a:t>
            </a:r>
          </a:p>
          <a:p>
            <a:pPr marL="0" lvl="1" indent="452438" algn="just"/>
            <a:r>
              <a:rPr lang="ru-RU" sz="2000" dirty="0"/>
              <a:t>Такая конфигурация якорей обеспечивает хорошее покрытие объектов различной формы и размера.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0CC366-4720-BF2D-4407-7D40B9DBE351}"/>
              </a:ext>
            </a:extLst>
          </p:cNvPr>
          <p:cNvSpPr txBox="1"/>
          <p:nvPr/>
        </p:nvSpPr>
        <p:spPr>
          <a:xfrm>
            <a:off x="963157" y="795818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Анализ Данных и Конфигурация Якорей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5C5BA41-1F86-7519-CC2E-7BB436ED21C1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0DBF2-475E-FD0A-5F33-AE4B7C3CA6E3}"/>
              </a:ext>
            </a:extLst>
          </p:cNvPr>
          <p:cNvSpPr txBox="1"/>
          <p:nvPr/>
        </p:nvSpPr>
        <p:spPr>
          <a:xfrm>
            <a:off x="972687" y="1388200"/>
            <a:ext cx="77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Анализ Объектов и Настройка Якорей.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0482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3301-0C26-52D2-7EFE-24535377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8C308FA-678F-B79B-1AF4-FD2E01625741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C2528D56-3BEE-0749-D743-0D1E24A2C42B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A8514FD8-6902-B1BF-1A24-9F77D110ACB3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A38F779F-6F91-2FB4-B2A9-A942CA00B35E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4DC1C12B-3CC6-15A7-84E1-07CBE8AF5508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6B904558-4D11-F342-78C3-EB0A633BDFF1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C47C86D8-27C4-4AB2-37D9-B31D31A078B8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43360F6C-12A5-A8F1-1A49-EAAA98806BA8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A5897479-233F-F1D3-FB4D-8F41C1B8DC14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945B8982-DB6D-A489-F751-262C6CBE038A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36BCC6B0-8FDE-3144-DAF2-D05507C429A9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B5FAD33A-DACB-6C1C-3B79-8CE60A87949A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7BA233F2-2D8F-A86C-2BD6-1675ABBE93F7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10D0EFE8-BA12-6820-6B24-D602959B2C5B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287028DC-5466-54DC-A0F0-FD684B7DBF95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9AA7E7C8-D5B0-BA90-E520-9D374027A17D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7B6C15FA-C169-840E-D6C6-D0D790472CA9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2ACA277E-1BA8-5A1D-7107-D1D87605CB91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983D36C5-A415-D667-8C94-565F48E25D87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1A5D7C03-891D-EBEA-F940-06934F23B582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AFF91E88-6B00-3C65-3CE3-2FD3E7E1F4BB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2A32F0EC-9FCF-960C-4124-8C95F0E5025B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40C3387A-A12A-85C7-1535-BA2F256F081F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0F61C8E1-E8E5-642B-392E-B560D0D69FC4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B7B6C416-22A1-17EE-27FC-B9881CFE1A2B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4CE685FF-2057-AE9D-BD1D-11B627EAD53E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CF7614B9-B7E5-1C78-A435-C1E7664DACD1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AD76DB07-E36D-59C5-113C-D8DD5D3FC649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35E285BA-A0FD-2265-7180-6B0094F99A37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57EAA4BF-0B46-0BB3-A82B-0B94F8FEF056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B1094076-1045-C112-4018-53737B4757E7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65F3C51E-6821-04C9-9E69-59AB1BAB94DC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D9286DF9-8856-B6B1-B4A4-A25D8521D3A5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A69778D5-79FF-36AC-D0FF-6F476F68921C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E60568D-BA8C-CE91-E3EE-EDB3358EBA95}"/>
              </a:ext>
            </a:extLst>
          </p:cNvPr>
          <p:cNvSpPr txBox="1"/>
          <p:nvPr/>
        </p:nvSpPr>
        <p:spPr>
          <a:xfrm>
            <a:off x="947502" y="322812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Анализ Данных и Конфигурация Якорей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E6E09D-E34A-BD57-5B0C-DFAA4DD3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80" y="918864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1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480000" y="545625"/>
            <a:ext cx="7397600" cy="83717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spAutoFit/>
          </a:bodyPr>
          <a:lstStyle/>
          <a:p>
            <a:pPr algn="l">
              <a:spcBef>
                <a:spcPts val="0"/>
              </a:spcBef>
              <a:buSzPts val="990"/>
            </a:pPr>
            <a:r>
              <a:rPr lang="ru" sz="4267" b="1">
                <a:solidFill>
                  <a:srgbClr val="124E73"/>
                </a:solidFill>
              </a:rPr>
              <a:t>Проблема</a:t>
            </a:r>
            <a:endParaRPr sz="4267" b="1">
              <a:solidFill>
                <a:srgbClr val="124E73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658000" y="1532233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12200" y="1534234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1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184301" y="1432634"/>
            <a:ext cx="6545600" cy="7059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В первую очередь нам нужно улучшить безопасность людей.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1184300" y="2012234"/>
            <a:ext cx="6545600" cy="8371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600">
                <a:solidFill>
                  <a:srgbClr val="124E73"/>
                </a:solidFill>
              </a:rPr>
              <a:t>Ямы на дорогах являются серьезной угрозой для безопасности водителей, велосипедистов и мотоциклистов, приводя к повреждениям транспортных средств, авариям и травмам.</a:t>
            </a:r>
            <a:endParaRPr sz="1600">
              <a:solidFill>
                <a:srgbClr val="124E73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l="26269" r="30331"/>
          <a:stretch/>
        </p:blipFill>
        <p:spPr>
          <a:xfrm>
            <a:off x="7729834" y="-3133"/>
            <a:ext cx="446216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712200" y="3033067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1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184301" y="2931467"/>
            <a:ext cx="6545600" cy="9357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Также нужно помнить о том, что часто отсутствует точная информация о местоположении, размере и глубине ям.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1184300" y="3714267"/>
            <a:ext cx="6545600" cy="64013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600">
                <a:solidFill>
                  <a:srgbClr val="124E73"/>
                </a:solidFill>
              </a:rPr>
              <a:t>Это затрудняет планирование ремонтных работ и оценку необходимых ресурсов.</a:t>
            </a:r>
            <a:endParaRPr sz="1600">
              <a:solidFill>
                <a:srgbClr val="124E73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712200" y="4657767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1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1184301" y="4556167"/>
            <a:ext cx="6545600" cy="7059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Еще есть важный момент - это безопасность обслуживающего персонала.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184300" y="5135767"/>
            <a:ext cx="6545600" cy="8371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600">
                <a:solidFill>
                  <a:srgbClr val="124E73"/>
                </a:solidFill>
              </a:rPr>
              <a:t>Визуальный осмотр дорог часто требует от рабочих находиться непосредственно на проезжей части, что подвергает их риску дорожно-транспортных происшествий.</a:t>
            </a:r>
            <a:endParaRPr sz="1600">
              <a:solidFill>
                <a:srgbClr val="124E73"/>
              </a:solidFill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658000" y="3014667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712200" y="3016667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2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658000" y="4639367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712200" y="4641367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3</a:t>
            </a:r>
            <a:endParaRPr sz="1867" b="1">
              <a:solidFill>
                <a:srgbClr val="124E7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1647B-E5CE-943C-BE87-BAC43DFB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24745E2-2B6A-07C7-405B-5837D4873350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940AA458-C3DF-015C-A6F7-78F0EBA50BC6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9953CED9-E0D4-A829-ACD4-28DF327C6165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250ECF4-7682-0BB7-616D-A2777833461E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C00DEB92-E3B8-E977-0201-13B927E60F47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3E52835C-AA6E-A787-2F07-6BC501CF1CD0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CB99A331-B764-F252-5A95-D538D1D2FB69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C5B25DFE-5EA9-BFFF-625D-1012137EB43A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FD5DB1F6-F4EF-5EAF-7DAF-59AB66DF4C0F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A85F5C7C-CEE1-CECE-3570-9A7DEA30A735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4F4B534F-717B-12EB-B660-E59065A31CB1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8859DF24-D97F-FB24-F623-8944981A88BA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1AE1451B-6A54-D29A-A34E-04BDF9AD7A31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CD5022DA-7267-2FEF-9ADF-8365A62DAA2D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4CA1A3FB-C13D-2A18-0954-7943D834A247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C4957DD-7279-DCC4-C4D1-61A42D1FE82E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0A6BAEBC-ECB5-B65C-E354-8A9225590DCD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1ED45C9F-14E4-F966-4013-BC2AD0BF3814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7AE9638D-A1AD-D48F-AD1D-904B0D6D927A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8DFCD271-CCFB-231E-84DB-343E0EFE1EE0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95095C5F-1801-64F2-8FAE-C055CC4A9008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BE4266B5-FAB9-66A0-E7D4-D94B42BAA1EC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22CD0B90-2964-ED46-5166-9063F3DDFC77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1636C703-976B-4090-BEC0-CE64148FA352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F057EB82-44B0-2443-7DE4-C9713859B269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9E0F87B6-E8AC-C4A6-BA23-D70060CC1479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E8DC92C1-9E4D-C015-099F-EC1DD6ED140C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43AD5FA9-403A-CE98-1E37-9BBF707B21AE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977EAA72-F495-6D10-9658-A95D04B406CC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7BE6C1C9-C991-6C43-8735-4E7C1A841190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11CEA1B9-9F52-80DB-C812-C1A36ED96DCC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4D15D95E-3C27-3DF4-5D40-61C4BEF51ADB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78826C2D-82AE-1076-F406-A57F49883C9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A1F37594-9512-5616-9F00-A26B13421C05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63F7F2C-155B-A541-8D6C-007C65C0DBF7}"/>
              </a:ext>
            </a:extLst>
          </p:cNvPr>
          <p:cNvSpPr txBox="1"/>
          <p:nvPr/>
        </p:nvSpPr>
        <p:spPr>
          <a:xfrm>
            <a:off x="947502" y="322812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Анализ Данных и Конфигурация Якорей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2828D8-8C7F-9A5B-6BBA-C0B604BD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4" b="3535"/>
          <a:stretch>
            <a:fillRect/>
          </a:stretch>
        </p:blipFill>
        <p:spPr>
          <a:xfrm>
            <a:off x="1676661" y="949158"/>
            <a:ext cx="8454385" cy="567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93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1C229-9FF4-596C-B055-3E9C397AE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F672438-8560-104F-DBA3-235D4E906D72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D48E27F-A4E4-DE8E-A223-DEB5BE0EC813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2632E613-73CE-F232-3018-A010FEB265C1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79A00DCF-F0DE-B481-44FF-74C0340F68A3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7A24F750-03A2-4DA0-4671-856A33D36084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70E557E1-CFE6-8126-B109-BEE159943B10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6A896759-C55C-B241-C2FC-7D987F31B95C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E5DC3C9B-C5DF-A3C4-7DA5-24031DD2B86C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E87F028B-AB23-9ED2-3169-830420EC1D30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DC4D065A-C929-81CD-5D8C-2AEEFCC4C57C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D82F307C-849F-C32C-B067-76D4E93A4A13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8F7206EB-66D2-56C7-D3E9-409D9714CA70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70615B85-73E5-826A-324E-36B6DDF1C1A8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3243D739-2EAA-8DBE-8827-AFD42E3526E5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95F0EE16-7A43-2CAF-A3F2-111B357EF8DA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480AB369-2CDB-8DB4-3886-AD28DFDEA1C0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A78FF1DD-135C-20CD-7F02-7F47DFF89AEB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EEEAC4D0-84F9-F5FC-3A57-06CCDB5C7D49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6765E80B-5789-0B6E-EAF6-A25FA1C7BB21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CB1894ED-344A-6F86-4C02-6008DA63C64B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CE3C8394-FAFF-7D18-5685-D50F805AFB4D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BCA86AEF-6D6E-E5E5-9341-31C770CD4193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E445A916-CE8C-F4AF-CB8C-8029292B9969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0FA3DDBF-4AB2-842B-596C-DABE13E5686B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4EBF13D8-ABA7-28A0-0D9B-10C8496F817E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37D74160-A9DD-BAD1-DDE0-6F8398FA6BE5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58513123-D1FF-D4F6-E7CA-8A653B68D34D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973D14EC-9686-76DC-A767-5C7DE06F12BD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CDA5793E-2EA8-84DE-DC67-DC2F8FC48BE4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E1BD24C7-259A-70BA-6384-2DF7502623D7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49D95E20-DDBC-4CEF-69B8-13DF357A026A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652AEF77-9725-8C84-7CC7-410D12E95AF0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5E04DFA9-6C8A-2C83-3D80-A95637526B1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64B0AF57-7D90-1DD9-8984-F43237C7B518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B0F545-0616-1994-FDB4-A38C708A1915}"/>
              </a:ext>
            </a:extLst>
          </p:cNvPr>
          <p:cNvSpPr txBox="1"/>
          <p:nvPr/>
        </p:nvSpPr>
        <p:spPr>
          <a:xfrm>
            <a:off x="947502" y="322812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Анализ Данных и Конфигурация Якорей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D0511D-1C0E-289C-4CEF-9E6321BD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971947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91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DA5D-ED91-D6CB-2691-4CE13EF95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557713D-7FB1-1AEA-2EFC-12D0E30C6C60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EDD1E089-6A84-7D8D-B98F-E0088331993F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1225DFB3-62C7-509E-0B04-FCDCCBE3A200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73C15EC-F261-B9FA-4756-82DAF927D5DA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BB3C08A0-A32E-C700-825A-DC85942A8145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A2CE2AEB-FA9F-1CB8-C6C9-16312C55D5B5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CB70034A-A215-5C04-EEBA-70A9F604D901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A643624B-734A-12AF-2C93-EFF28B0ADFE2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74126DB-7221-34BF-C0F5-DAFCFA7C1C48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68E6194E-6950-E5E0-F053-55B6E8064BF9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20530676-F626-5131-FB45-205CA5BC19EE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184F0C05-D5F9-9258-4EA1-FD96AE94C6AD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1B296C46-50A7-763B-1222-0CBAF87CAC44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01CCC66A-E2B2-C784-C181-186713D9DC47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0FF6BF0F-AE68-DDD3-03AC-714F8CB9911C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0F5CF76C-78D0-6298-0DC2-B05F428F773A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F292A40-FBFA-7B6B-6855-26616EF09ED3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749FD60D-8F4E-D8E0-EDCF-E59AFB0C64CF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5D178AD8-F08A-3A64-050E-A835AB135C11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240ED7BA-13C6-5555-D56A-44F706A9C0D9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4DA63A8F-7AB2-FB80-2015-F75035A878EE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699F8E52-2C97-2253-40C6-55E9E891E3DF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E5B8E5ED-BFED-30E4-C230-9B5AB17B0B85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0C34DB18-BADC-CCCB-4FFC-A9466C916DE0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710F1601-3F7F-076A-A668-EFEF24A6794C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D2A5E360-1CC7-0FB6-B385-0C308E8F81EE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578AD4E1-FEA6-A304-1AE2-957685188D86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89615476-959E-0F9F-7248-5F032EFCD1C3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B284C654-00E5-B72B-33F2-E1D6A30D09AF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77E6C69A-CC0C-0577-BFA1-B75C9E3146A6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3AAAE074-6D2B-3EFA-163E-CED0910CA5E4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5D1F8EA6-9335-9925-22B9-6C11D1BF2F5F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F8C88C61-C60A-7FD0-FF6E-BE54860782D1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0835FDFC-C15B-AE59-3594-A6F2D1FFCDF5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FA721B2-9D50-87F5-55A0-FCC3A73F65F0}"/>
              </a:ext>
            </a:extLst>
          </p:cNvPr>
          <p:cNvSpPr txBox="1"/>
          <p:nvPr/>
        </p:nvSpPr>
        <p:spPr>
          <a:xfrm>
            <a:off x="633024" y="1725682"/>
            <a:ext cx="108339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452438" algn="just"/>
            <a:r>
              <a:rPr lang="ru-RU" sz="2000" dirty="0"/>
              <a:t>Реализован кастомный </a:t>
            </a:r>
            <a:r>
              <a:rPr lang="ru-RU" sz="2000" dirty="0" err="1"/>
              <a:t>DataGenerator</a:t>
            </a:r>
            <a:r>
              <a:rPr lang="ru-RU" sz="2000" dirty="0"/>
              <a:t> для загрузки изображений и XML-аннотаций.</a:t>
            </a:r>
          </a:p>
          <a:p>
            <a:pPr marL="0" lvl="1" indent="452438" algn="just"/>
            <a:r>
              <a:rPr lang="ru-RU" sz="2000" b="1" dirty="0"/>
              <a:t>Предобработка:</a:t>
            </a:r>
            <a:r>
              <a:rPr lang="ru-RU" sz="2000" dirty="0"/>
              <a:t> </a:t>
            </a:r>
            <a:r>
              <a:rPr lang="ru-RU" sz="2000" dirty="0" err="1"/>
              <a:t>Ресайз</a:t>
            </a:r>
            <a:r>
              <a:rPr lang="ru-RU" sz="2000" dirty="0"/>
              <a:t> изображений до 512x512, нормализация (аналогично </a:t>
            </a:r>
            <a:r>
              <a:rPr lang="ru-RU" sz="2000" dirty="0" err="1"/>
              <a:t>EfficientNet</a:t>
            </a:r>
            <a:r>
              <a:rPr lang="ru-RU" sz="2000" dirty="0"/>
              <a:t> </a:t>
            </a:r>
            <a:r>
              <a:rPr lang="ru-RU" sz="2000" dirty="0" err="1"/>
              <a:t>preprocess_input</a:t>
            </a:r>
            <a:r>
              <a:rPr lang="ru-RU" sz="2000" dirty="0"/>
              <a:t>).</a:t>
            </a:r>
          </a:p>
          <a:p>
            <a:pPr marL="0" lvl="1" indent="452438" algn="just"/>
            <a:r>
              <a:rPr lang="ru-RU" sz="2000" b="1" dirty="0"/>
              <a:t>Аугментация (для обучения):</a:t>
            </a:r>
            <a:r>
              <a:rPr lang="ru-RU" sz="2000" dirty="0"/>
              <a:t> Применяется набор аугментаций из библиотеки </a:t>
            </a:r>
            <a:r>
              <a:rPr lang="ru-RU" sz="2000" dirty="0" err="1"/>
              <a:t>Albumentations</a:t>
            </a:r>
            <a:r>
              <a:rPr lang="ru-RU" sz="2000" dirty="0"/>
              <a:t> (горизонтальные отражения, аффинные преобразования, изменения яркости/контраста/HSV, размытие). Параметры </a:t>
            </a:r>
            <a:r>
              <a:rPr lang="ru-RU" sz="2000" dirty="0" err="1"/>
              <a:t>min_visibility</a:t>
            </a:r>
            <a:r>
              <a:rPr lang="ru-RU" sz="2000" dirty="0"/>
              <a:t> и </a:t>
            </a:r>
            <a:r>
              <a:rPr lang="ru-RU" sz="2000" dirty="0" err="1"/>
              <a:t>min_area</a:t>
            </a:r>
            <a:r>
              <a:rPr lang="ru-RU" sz="2000" dirty="0"/>
              <a:t> настроены для сохранения информации о мелких дефектах.</a:t>
            </a:r>
          </a:p>
          <a:p>
            <a:pPr marL="0" lvl="1" indent="452438" algn="just"/>
            <a:r>
              <a:rPr lang="ru-RU" sz="2000" b="1" dirty="0"/>
              <a:t>Генерация якорей:</a:t>
            </a:r>
            <a:r>
              <a:rPr lang="ru-RU" sz="2000" dirty="0"/>
              <a:t> Все якоря (~80640 для 512x512, 15 якорей/ячейку) генерируются один раз на основе </a:t>
            </a:r>
            <a:r>
              <a:rPr lang="ru-RU" sz="2000" dirty="0" err="1"/>
              <a:t>anchor_scales</a:t>
            </a:r>
            <a:r>
              <a:rPr lang="ru-RU" sz="2000" dirty="0"/>
              <a:t> и </a:t>
            </a:r>
            <a:r>
              <a:rPr lang="ru-RU" sz="2000" dirty="0" err="1"/>
              <a:t>anchor_ratios</a:t>
            </a:r>
            <a:r>
              <a:rPr lang="ru-RU" sz="2000" dirty="0"/>
              <a:t>.</a:t>
            </a:r>
          </a:p>
          <a:p>
            <a:pPr marL="0" lvl="1" indent="452438" algn="just"/>
            <a:r>
              <a:rPr lang="ru-RU" sz="2000" b="1" dirty="0"/>
              <a:t>Назначение </a:t>
            </a:r>
            <a:r>
              <a:rPr lang="ru-RU" sz="2000" b="1" dirty="0" err="1"/>
              <a:t>Ground</a:t>
            </a:r>
            <a:r>
              <a:rPr lang="ru-RU" sz="2000" b="1" dirty="0"/>
              <a:t> </a:t>
            </a:r>
            <a:r>
              <a:rPr lang="ru-RU" sz="2000" b="1" dirty="0" err="1"/>
              <a:t>Truth</a:t>
            </a:r>
            <a:r>
              <a:rPr lang="ru-RU" sz="2000" b="1" dirty="0"/>
              <a:t> (GT) якорям (</a:t>
            </a:r>
            <a:r>
              <a:rPr lang="ru-RU" sz="2000" b="1" dirty="0" err="1"/>
              <a:t>assign_gt_to_anchors</a:t>
            </a:r>
            <a:r>
              <a:rPr lang="ru-RU" sz="2000" b="1" dirty="0"/>
              <a:t>):</a:t>
            </a:r>
            <a:endParaRPr lang="ru-RU" sz="2000" dirty="0"/>
          </a:p>
          <a:p>
            <a:pPr marL="0" lvl="2" indent="452438" algn="just"/>
            <a:r>
              <a:rPr lang="ru-RU" sz="2000" dirty="0"/>
              <a:t>GT-объекты назначаются на уровни FPN (P3, P4, P5) по максимальной стороне рамки.</a:t>
            </a:r>
          </a:p>
          <a:p>
            <a:pPr marL="0" lvl="2" indent="452438" algn="just"/>
            <a:r>
              <a:rPr lang="ru-RU" sz="2000" dirty="0"/>
              <a:t>Для каждого GT, на его уровне FPN, якорям назначаются метки:</a:t>
            </a:r>
          </a:p>
          <a:p>
            <a:pPr marL="0" lvl="3" indent="452438" algn="just"/>
            <a:r>
              <a:rPr lang="ru-RU" sz="2000" b="1" dirty="0"/>
              <a:t>Позитивные (1):</a:t>
            </a:r>
            <a:r>
              <a:rPr lang="ru-RU" sz="2000" dirty="0"/>
              <a:t> </a:t>
            </a:r>
            <a:r>
              <a:rPr lang="ru-RU" sz="2000" dirty="0" err="1"/>
              <a:t>IoU</a:t>
            </a:r>
            <a:r>
              <a:rPr lang="ru-RU" sz="2000" dirty="0"/>
              <a:t> с GT &gt;= 0.4 (в конфиге </a:t>
            </a:r>
            <a:r>
              <a:rPr lang="ru-RU" sz="2000" dirty="0" err="1"/>
              <a:t>anchor_positive_iou_threshold</a:t>
            </a:r>
            <a:r>
              <a:rPr lang="ru-RU" sz="2000" dirty="0"/>
              <a:t>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35915D-911F-8A09-3FC3-152FE3ED1BA9}"/>
              </a:ext>
            </a:extLst>
          </p:cNvPr>
          <p:cNvSpPr txBox="1"/>
          <p:nvPr/>
        </p:nvSpPr>
        <p:spPr>
          <a:xfrm>
            <a:off x="662007" y="826815"/>
            <a:ext cx="114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Загрузчик Данных: Формирование </a:t>
            </a:r>
            <a:r>
              <a:rPr lang="ru-RU" sz="3200" dirty="0" err="1"/>
              <a:t>Ground</a:t>
            </a:r>
            <a:r>
              <a:rPr lang="ru-RU" sz="3200" dirty="0"/>
              <a:t> </a:t>
            </a:r>
            <a:r>
              <a:rPr lang="ru-RU" sz="3200" dirty="0" err="1"/>
              <a:t>Truth</a:t>
            </a:r>
            <a:r>
              <a:rPr lang="ru-RU" sz="3200" dirty="0"/>
              <a:t> (</a:t>
            </a:r>
            <a:r>
              <a:rPr lang="ru-RU" sz="3200" dirty="0" err="1"/>
              <a:t>y_true</a:t>
            </a:r>
            <a:r>
              <a:rPr lang="ru-RU" sz="3200" dirty="0"/>
              <a:t>)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163D471-0D23-852B-53CE-F9BFE0D02307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B53078-7C95-E6AC-A62D-C66904D78157}"/>
              </a:ext>
            </a:extLst>
          </p:cNvPr>
          <p:cNvSpPr txBox="1"/>
          <p:nvPr/>
        </p:nvSpPr>
        <p:spPr>
          <a:xfrm>
            <a:off x="690208" y="1348453"/>
            <a:ext cx="77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Загрузчик Данных и Формирование </a:t>
            </a:r>
            <a:r>
              <a:rPr lang="ru-RU" sz="2000" dirty="0" err="1"/>
              <a:t>y_true</a:t>
            </a:r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6930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D2918-F2D6-2231-6077-43C3A1F48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70C5365-C733-1439-9F60-760011267260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4E66863A-1AC0-FC0C-C0DA-EA801B4CDE01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3B21D86C-AFC0-AA39-42C1-1606BD9A36E7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31E130CD-3AC4-6627-B06B-7AB0A6BE532E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03C2040D-AE04-2842-2872-A71941E2A9B2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9A7CBCB6-B859-653F-EA23-3F5FB3E3AA98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00174F03-ADE0-8972-E90C-ADC077F9E8E1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EFB89CFC-9F29-66A6-37FD-91D8FC1411DC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1DF73968-6EA2-8C29-39C7-1E328326077F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A587E478-9654-0BE8-0A36-2550F5CCF156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0470AA10-19C9-DDC1-5AD2-57E702CC7F43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99D82EA1-DA51-3D48-8BAE-5C03387A54DB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82415F75-AD1B-1DA0-B06F-C9C4DE4B7B0E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44D12C09-7681-F786-296C-2E164783F196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645D1C9E-6DE6-965E-6863-E6236035DCEE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5557CE3A-75BA-73E3-CAF9-DE36D48AF1C7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5A961379-ABB3-F958-23AD-9C41CB598BEF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763253F7-8C2A-2B2A-5D52-8F754E42068B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DD355491-9B63-3BEC-F3E3-AB78C59D2EB8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39E92270-CE2B-4C37-C4EB-2F5DE1BB2308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2FD6CF7A-6E5A-795C-6F0D-98F634CCFF0F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5957FFD4-4B1D-21C8-C6EA-766DF9880447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35E50885-79CA-7AB2-2D08-D8C273207EDE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9CE18F8E-8863-FD82-A8B4-E76D725122EF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C9246071-C8D9-2814-984B-476803E4DBF6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EE7F836C-E727-3DBC-ED51-A00CD4EF2A94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3F63C35A-41AC-4985-5D4D-8C8B9D9FF3A6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A5D574E5-2D88-6663-3769-2608F320553F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35C81BB2-F87A-D16D-CA7A-BD198F59AFA2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C6CA272D-8782-2E4C-93A0-9B013F468484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F1D98443-3C73-DA1F-41C6-CDA86266DE2A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BBFF37CC-9B16-6E8D-51CA-39F36F2F98B8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43C4AD44-5A10-C608-108C-E4C8BE7D8BE3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BF0510FB-C9C1-590B-C1F4-4246F58BAE00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082837-BA06-1AD2-B62A-CABF7681266A}"/>
              </a:ext>
            </a:extLst>
          </p:cNvPr>
          <p:cNvSpPr txBox="1"/>
          <p:nvPr/>
        </p:nvSpPr>
        <p:spPr>
          <a:xfrm>
            <a:off x="662007" y="2096559"/>
            <a:ext cx="108339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indent="452438" algn="just"/>
            <a:r>
              <a:rPr lang="ru-RU" sz="2000" b="1" dirty="0"/>
              <a:t>Игнорируемые (0):</a:t>
            </a:r>
            <a:r>
              <a:rPr lang="ru-RU" sz="2000" dirty="0"/>
              <a:t> 0.3 &lt;= </a:t>
            </a:r>
            <a:r>
              <a:rPr lang="ru-RU" sz="2000" dirty="0" err="1"/>
              <a:t>IoU</a:t>
            </a:r>
            <a:r>
              <a:rPr lang="ru-RU" sz="2000" dirty="0"/>
              <a:t> &lt; 0.4 (в конфиге </a:t>
            </a:r>
            <a:r>
              <a:rPr lang="ru-RU" sz="2000" dirty="0" err="1"/>
              <a:t>anchor_ignore_iou_threshold</a:t>
            </a:r>
            <a:r>
              <a:rPr lang="ru-RU" sz="2000" dirty="0"/>
              <a:t>).</a:t>
            </a:r>
          </a:p>
          <a:p>
            <a:pPr marL="0" lvl="3" indent="452438" algn="just"/>
            <a:r>
              <a:rPr lang="ru-RU" sz="2000" b="1" dirty="0"/>
              <a:t>Негативные (-1):</a:t>
            </a:r>
            <a:r>
              <a:rPr lang="ru-RU" sz="2000" dirty="0"/>
              <a:t> </a:t>
            </a:r>
            <a:r>
              <a:rPr lang="ru-RU" sz="2000" dirty="0" err="1"/>
              <a:t>IoU</a:t>
            </a:r>
            <a:r>
              <a:rPr lang="ru-RU" sz="2000" dirty="0"/>
              <a:t> &lt; 0.3.</a:t>
            </a:r>
          </a:p>
          <a:p>
            <a:pPr marL="0" lvl="2" indent="452438" algn="just"/>
            <a:r>
              <a:rPr lang="ru-RU" sz="2000" dirty="0"/>
              <a:t>Реализовано "гарантированное назначение": лучший якорь для каждого GT становится позитивным.</a:t>
            </a:r>
          </a:p>
          <a:p>
            <a:pPr marL="0" lvl="1" indent="452438" algn="just"/>
            <a:r>
              <a:rPr lang="ru-RU" sz="2000" b="1" dirty="0"/>
              <a:t>Формирование </a:t>
            </a:r>
            <a:r>
              <a:rPr lang="ru-RU" sz="2000" b="1" dirty="0" err="1"/>
              <a:t>y_true</a:t>
            </a:r>
            <a:r>
              <a:rPr lang="ru-RU" sz="2000" b="1" dirty="0"/>
              <a:t>:</a:t>
            </a:r>
            <a:endParaRPr lang="ru-RU" sz="2000" dirty="0"/>
          </a:p>
          <a:p>
            <a:pPr marL="0" lvl="2" indent="452438" algn="just"/>
            <a:r>
              <a:rPr lang="ru-RU" sz="2000" dirty="0" err="1"/>
              <a:t>y_true_cls</a:t>
            </a:r>
            <a:r>
              <a:rPr lang="ru-RU" sz="2000" dirty="0"/>
              <a:t>: Плоский тензор (</a:t>
            </a:r>
            <a:r>
              <a:rPr lang="ru-RU" sz="2000" dirty="0" err="1"/>
              <a:t>Batch</a:t>
            </a:r>
            <a:r>
              <a:rPr lang="ru-RU" sz="2000" dirty="0"/>
              <a:t>, </a:t>
            </a:r>
            <a:r>
              <a:rPr lang="ru-RU" sz="2000" dirty="0" err="1"/>
              <a:t>TotalAnchors</a:t>
            </a:r>
            <a:r>
              <a:rPr lang="ru-RU" sz="2000" dirty="0"/>
              <a:t>, </a:t>
            </a:r>
            <a:r>
              <a:rPr lang="ru-RU" sz="2000" dirty="0" err="1"/>
              <a:t>NumClasses</a:t>
            </a:r>
            <a:r>
              <a:rPr lang="ru-RU" sz="2000" dirty="0"/>
              <a:t>), </a:t>
            </a:r>
            <a:r>
              <a:rPr lang="ru-RU" sz="2000" dirty="0" err="1"/>
              <a:t>one-hot</a:t>
            </a:r>
            <a:r>
              <a:rPr lang="ru-RU" sz="2000" dirty="0"/>
              <a:t> для позитивных, 0 для негативных, -1 для игнорируемых.</a:t>
            </a:r>
          </a:p>
          <a:p>
            <a:pPr marL="0" lvl="2" indent="452438" algn="just"/>
            <a:r>
              <a:rPr lang="ru-RU" sz="2000" dirty="0" err="1"/>
              <a:t>y_true_reg</a:t>
            </a:r>
            <a:r>
              <a:rPr lang="ru-RU" sz="2000" dirty="0"/>
              <a:t>: Плоский тензор (</a:t>
            </a:r>
            <a:r>
              <a:rPr lang="ru-RU" sz="2000" dirty="0" err="1"/>
              <a:t>Batch</a:t>
            </a:r>
            <a:r>
              <a:rPr lang="ru-RU" sz="2000" dirty="0"/>
              <a:t>, </a:t>
            </a:r>
            <a:r>
              <a:rPr lang="ru-RU" sz="2000" dirty="0" err="1"/>
              <a:t>TotalAnchors</a:t>
            </a:r>
            <a:r>
              <a:rPr lang="ru-RU" sz="2000" dirty="0"/>
              <a:t>, 4), содержит закодированные смещения (</a:t>
            </a:r>
            <a:r>
              <a:rPr lang="ru-RU" sz="2000" dirty="0" err="1"/>
              <a:t>tx</a:t>
            </a:r>
            <a:r>
              <a:rPr lang="ru-RU" sz="2000" dirty="0"/>
              <a:t>, </a:t>
            </a:r>
            <a:r>
              <a:rPr lang="ru-RU" sz="2000" dirty="0" err="1"/>
              <a:t>ty</a:t>
            </a:r>
            <a:r>
              <a:rPr lang="ru-RU" sz="2000" dirty="0"/>
              <a:t>, </a:t>
            </a:r>
            <a:r>
              <a:rPr lang="ru-RU" sz="2000" dirty="0" err="1"/>
              <a:t>tw</a:t>
            </a:r>
            <a:r>
              <a:rPr lang="ru-RU" sz="2000" dirty="0"/>
              <a:t>, </a:t>
            </a:r>
            <a:r>
              <a:rPr lang="ru-RU" sz="2000" dirty="0" err="1"/>
              <a:t>th</a:t>
            </a:r>
            <a:r>
              <a:rPr lang="ru-RU" sz="2000" dirty="0"/>
              <a:t>) для позитивных якорей. Смещения масштабируются (множители 0.1 для </a:t>
            </a:r>
            <a:r>
              <a:rPr lang="ru-RU" sz="2000" dirty="0" err="1"/>
              <a:t>tx,ty</a:t>
            </a:r>
            <a:r>
              <a:rPr lang="ru-RU" sz="2000" dirty="0"/>
              <a:t> и 0.2 для </a:t>
            </a:r>
            <a:r>
              <a:rPr lang="ru-RU" sz="2000" dirty="0" err="1"/>
              <a:t>tw,th</a:t>
            </a:r>
            <a:r>
              <a:rPr lang="ru-RU" sz="2000" dirty="0"/>
              <a:t>) и </a:t>
            </a:r>
            <a:r>
              <a:rPr lang="ru-RU" sz="2000" dirty="0" err="1"/>
              <a:t>клиппируются</a:t>
            </a:r>
            <a:r>
              <a:rPr lang="ru-RU" sz="2000" dirty="0"/>
              <a:t> для стабильности.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290452-354E-6770-840D-92F023C4F7C9}"/>
              </a:ext>
            </a:extLst>
          </p:cNvPr>
          <p:cNvSpPr txBox="1"/>
          <p:nvPr/>
        </p:nvSpPr>
        <p:spPr>
          <a:xfrm>
            <a:off x="662007" y="826815"/>
            <a:ext cx="114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Загрузчик Данных: Формирование </a:t>
            </a:r>
            <a:r>
              <a:rPr lang="ru-RU" sz="3200" dirty="0" err="1"/>
              <a:t>Ground</a:t>
            </a:r>
            <a:r>
              <a:rPr lang="ru-RU" sz="3200" dirty="0"/>
              <a:t> </a:t>
            </a:r>
            <a:r>
              <a:rPr lang="ru-RU" sz="3200" dirty="0" err="1"/>
              <a:t>Truth</a:t>
            </a:r>
            <a:r>
              <a:rPr lang="ru-RU" sz="3200" dirty="0"/>
              <a:t> (</a:t>
            </a:r>
            <a:r>
              <a:rPr lang="ru-RU" sz="3200" dirty="0" err="1"/>
              <a:t>y_true</a:t>
            </a:r>
            <a:r>
              <a:rPr lang="ru-RU" sz="3200" dirty="0"/>
              <a:t>)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746B77E-0553-19FD-3E01-F063AFA44A48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47933F-0707-5EF9-136A-A6A63BFD7AE2}"/>
              </a:ext>
            </a:extLst>
          </p:cNvPr>
          <p:cNvSpPr txBox="1"/>
          <p:nvPr/>
        </p:nvSpPr>
        <p:spPr>
          <a:xfrm>
            <a:off x="690208" y="1348453"/>
            <a:ext cx="77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Загрузчик Данных и Формирование </a:t>
            </a:r>
            <a:r>
              <a:rPr lang="ru-RU" sz="2000" dirty="0" err="1"/>
              <a:t>y_true</a:t>
            </a:r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0288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064C7-AF34-D44F-B7DF-E2CE1A98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5A238E0-0E9C-FAC2-0DF7-43AF38B3F986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81DB9D63-F5C8-1264-F05E-C9E22787029F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57C6FFA-29AA-7502-CEBE-C3528CB03EDA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C03CD98-0D45-2245-ADEF-AAD593985F98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60F4DB4B-6587-61E5-B535-9C61E6148EE4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0C61D72C-A1D2-89B5-46FC-806B18B5C284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34820DE4-7C4A-4A6D-3DBA-B6BA56BB49C2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D3C5935C-AC56-5483-739A-8C13117C8845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34FD8156-495B-7B35-B84B-8E6AA78506C1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CD3993FD-5FD2-D3F8-B394-F0E412F3E671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C16504B-15FB-663D-DE91-B72F5DCA5D38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9358CFA6-5A1C-1083-CBFB-7CEED0EEA30E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4F535D5E-B793-CC69-B595-6CA6224810F7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D3FE5327-BC02-A7DB-D5CE-CBC63015E5F6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B27C48A8-2EBA-715A-FF47-51E6DDBF3CCE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1F09EB55-4E22-5D2F-98F4-9CA9D57D31C9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2D9551E6-AC24-C8EC-3C8F-F91114CCAE41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9E6D8189-BC1D-536E-7CBE-F2F3A7125A93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E454ADB9-8232-FBB4-2AA1-0375CBB1A8CA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C5567E64-A460-D65E-7C62-CE4F4998DFF5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CFC6B616-7386-6660-DFC2-66EF82EAF74F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F1423F91-2279-68EE-953C-0BE73393272B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1B3A37BE-ABBF-98C9-94EA-FF56CA104FD6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B1351FA3-C58C-0EC3-CC0B-60F57D19DD17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5A6B70AC-0D93-7313-B5C4-D7B0A802449B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2436CD93-106E-70E4-57D0-D591294CA229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571EB67A-0E87-A4AC-B2FE-EE9D48B0C0C4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86AA4F97-E6BD-0306-ACD0-51DA593BF138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2FE128B5-7C1E-F7DB-B408-7FBF56F9CEF5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9AFE40F2-0050-0797-3F1C-60909C2C53AC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9C8EDF94-D14B-4C7E-DB3E-B8660B5A32EA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8EAD95D8-2446-DE94-1370-E90C4464A9A4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8F7267AD-D18F-5AA7-A4CB-F0A60F5D921A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67D29BE3-BF57-AF75-2B56-159E0865039D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E3D664E-6D3C-32D5-EFE7-CB4990CFEF52}"/>
              </a:ext>
            </a:extLst>
          </p:cNvPr>
          <p:cNvSpPr txBox="1"/>
          <p:nvPr/>
        </p:nvSpPr>
        <p:spPr>
          <a:xfrm>
            <a:off x="947502" y="322812"/>
            <a:ext cx="10708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Загрузчик Данных: Формирование </a:t>
            </a:r>
            <a:r>
              <a:rPr lang="ru-RU" sz="3200" dirty="0" err="1"/>
              <a:t>Ground</a:t>
            </a:r>
            <a:r>
              <a:rPr lang="ru-RU" sz="3200" dirty="0"/>
              <a:t> </a:t>
            </a:r>
            <a:r>
              <a:rPr lang="ru-RU" sz="3200" dirty="0" err="1"/>
              <a:t>Truth</a:t>
            </a:r>
            <a:r>
              <a:rPr lang="ru-RU" sz="3200" dirty="0"/>
              <a:t> (</a:t>
            </a:r>
            <a:r>
              <a:rPr lang="ru-RU" sz="3200" dirty="0" err="1"/>
              <a:t>y_true</a:t>
            </a:r>
            <a:r>
              <a:rPr lang="ru-RU" sz="3200" dirty="0"/>
              <a:t>) 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B338FD-8F64-CA28-DAA4-A05ECC1D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84" y="862950"/>
            <a:ext cx="8518238" cy="56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54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861A0-F7CE-3442-12CD-0A6C77B5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2DB435E-2656-05EB-31FC-8DB9C4EC0FCF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815D08A2-042D-5567-1342-09E19D00CB9C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26FD1C6A-3706-2CCE-5FFA-7BF5809E157D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806C3522-8A9C-FC2F-7F83-FA4CCCAD5E5B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E50BC722-6609-1D33-58B6-4E40A285354A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A91AAE9A-C1B3-78F9-DDC5-AA17AF142CD8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28FD3185-CDA4-AFBA-7CE9-719897653E33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1C1AEBE8-6632-647A-6E84-DF862ACDFB75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8C7289E7-C630-1807-0B9F-31B3D6089052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CDE6787F-4BF6-F76F-02F3-0E39BEDAC779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9F786A65-A765-B9B0-1B6C-2A8D488561FE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DB0BC9CB-C3B1-E6F5-3465-EA42E0A21F70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63BB8946-42CF-C2D0-6DC0-FD87B530342C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700D2C13-4205-B30D-BC76-8C0BEB2A9017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195FF073-EEE7-FBF1-783A-29D29246FA2B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781E8392-B068-C4AF-381A-2236FD23018C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36F0D0E8-E83B-20A1-E750-21074B8B63A1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F5071188-ACAC-5E9E-0E33-A986988F4C20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FC81FD40-4CA5-3820-237E-2AE2AC328233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190E54D3-1C20-D698-118E-ECF849DA824D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ACE1FAC5-D447-8ECD-2B05-B5C3843BDEFF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BC9B6201-87DC-308B-25E4-DC511E69BF17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DC9F1231-056C-B384-48F2-39826968986F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4DB2DF98-937A-4B6C-8C3D-1701A664094C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3CCA694E-D808-6AA1-064D-28EBBD22EFD1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F3CE206F-6BE9-C5BF-6CD6-309DC9B46D7B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4E823A3D-AB4F-7F2F-FB94-19DCF502568C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9372DD2C-6E38-BEE6-EF54-F6C9BBCADF6A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658C4BFE-EF36-9EF3-1CEB-D63E61DDF356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F05C709C-FD4E-5FB1-3C77-6A75CF7C5F19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437ED3D3-871E-6E1A-3AB9-BEAFCB3AC95E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E17A2557-B272-8BF7-5CA8-F1A6B3BE0C61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A1F8B769-D949-FF1A-014E-E274FD7548D5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73F0E793-5720-228E-C515-5D2AD6D4062F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6FFDEB-2480-873E-CF12-EE34928C738A}"/>
              </a:ext>
            </a:extLst>
          </p:cNvPr>
          <p:cNvSpPr txBox="1"/>
          <p:nvPr/>
        </p:nvSpPr>
        <p:spPr>
          <a:xfrm>
            <a:off x="963158" y="1725682"/>
            <a:ext cx="10014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ru-RU" sz="2000" dirty="0"/>
              <a:t>Реализована кастомная функция потерь </a:t>
            </a:r>
            <a:r>
              <a:rPr lang="ru-RU" sz="2000" dirty="0" err="1"/>
              <a:t>DetectorLoss</a:t>
            </a:r>
            <a:r>
              <a:rPr lang="ru-RU" sz="2000" dirty="0"/>
              <a:t>(</a:t>
            </a:r>
            <a:r>
              <a:rPr lang="ru-RU" sz="2000" dirty="0" err="1"/>
              <a:t>tf.keras.losses.Loss</a:t>
            </a:r>
            <a:r>
              <a:rPr lang="ru-RU" sz="2000" dirty="0"/>
              <a:t>).</a:t>
            </a:r>
          </a:p>
          <a:p>
            <a:pPr lvl="1" algn="just"/>
            <a:r>
              <a:rPr lang="ru-RU" sz="2000" b="1" dirty="0" err="1"/>
              <a:t>Classification</a:t>
            </a:r>
            <a:r>
              <a:rPr lang="ru-RU" sz="2000" b="1" dirty="0"/>
              <a:t> </a:t>
            </a:r>
            <a:r>
              <a:rPr lang="ru-RU" sz="2000" b="1" dirty="0" err="1"/>
              <a:t>Loss</a:t>
            </a:r>
            <a:r>
              <a:rPr lang="ru-RU" sz="2000" b="1" dirty="0"/>
              <a:t> (Потеря Классификации):</a:t>
            </a:r>
            <a:endParaRPr lang="ru-RU" sz="2000" dirty="0"/>
          </a:p>
          <a:p>
            <a:pPr lvl="2" algn="just"/>
            <a:r>
              <a:rPr lang="ru-RU" sz="2000" dirty="0" err="1"/>
              <a:t>Focal</a:t>
            </a:r>
            <a:r>
              <a:rPr lang="ru-RU" sz="2000" dirty="0"/>
              <a:t> </a:t>
            </a:r>
            <a:r>
              <a:rPr lang="ru-RU" sz="2000" dirty="0" err="1"/>
              <a:t>Loss</a:t>
            </a:r>
            <a:r>
              <a:rPr lang="ru-RU" sz="2000" dirty="0"/>
              <a:t> (</a:t>
            </a:r>
            <a:r>
              <a:rPr lang="ru-RU" sz="2000" dirty="0" err="1"/>
              <a:t>alpha</a:t>
            </a:r>
            <a:r>
              <a:rPr lang="ru-RU" sz="2000" dirty="0"/>
              <a:t>=0.25, </a:t>
            </a:r>
            <a:r>
              <a:rPr lang="ru-RU" sz="2000" dirty="0" err="1"/>
              <a:t>gamma</a:t>
            </a:r>
            <a:r>
              <a:rPr lang="ru-RU" sz="2000" dirty="0"/>
              <a:t>=1.0).</a:t>
            </a:r>
          </a:p>
          <a:p>
            <a:pPr lvl="2" algn="just"/>
            <a:r>
              <a:rPr lang="ru-RU" sz="2000" dirty="0"/>
              <a:t>Применяется к предсказаниям для всех </a:t>
            </a:r>
            <a:r>
              <a:rPr lang="ru-RU" sz="2000" dirty="0" err="1"/>
              <a:t>неигнорируемых</a:t>
            </a:r>
            <a:r>
              <a:rPr lang="ru-RU" sz="2000" dirty="0"/>
              <a:t> якорей.</a:t>
            </a:r>
          </a:p>
          <a:p>
            <a:pPr lvl="2" algn="just"/>
            <a:r>
              <a:rPr lang="ru-RU" sz="2000" dirty="0"/>
              <a:t>Нормализуется на количество позитивных якорей в </a:t>
            </a:r>
            <a:r>
              <a:rPr lang="ru-RU" sz="2000" dirty="0" err="1"/>
              <a:t>батче</a:t>
            </a:r>
            <a:r>
              <a:rPr lang="ru-RU" sz="2000" dirty="0"/>
              <a:t>.</a:t>
            </a:r>
          </a:p>
          <a:p>
            <a:pPr lvl="1" algn="just"/>
            <a:r>
              <a:rPr lang="ru-RU" sz="2000" b="1" dirty="0"/>
              <a:t>Box </a:t>
            </a:r>
            <a:r>
              <a:rPr lang="ru-RU" sz="2000" b="1" dirty="0" err="1"/>
              <a:t>Regression</a:t>
            </a:r>
            <a:r>
              <a:rPr lang="ru-RU" sz="2000" b="1" dirty="0"/>
              <a:t> </a:t>
            </a:r>
            <a:r>
              <a:rPr lang="ru-RU" sz="2000" b="1" dirty="0" err="1"/>
              <a:t>Loss</a:t>
            </a:r>
            <a:r>
              <a:rPr lang="ru-RU" sz="2000" b="1" dirty="0"/>
              <a:t> (Потеря Регрессии Рамок):</a:t>
            </a:r>
            <a:endParaRPr lang="ru-RU" sz="2000" dirty="0"/>
          </a:p>
          <a:p>
            <a:pPr lvl="2" algn="just"/>
            <a:r>
              <a:rPr lang="ru-RU" sz="2000" dirty="0" err="1"/>
              <a:t>CIoU</a:t>
            </a:r>
            <a:r>
              <a:rPr lang="ru-RU" sz="2000" dirty="0"/>
              <a:t> </a:t>
            </a:r>
            <a:r>
              <a:rPr lang="ru-RU" sz="2000" dirty="0" err="1"/>
              <a:t>Loss</a:t>
            </a:r>
            <a:r>
              <a:rPr lang="ru-RU" sz="2000" dirty="0"/>
              <a:t> (</a:t>
            </a:r>
            <a:r>
              <a:rPr lang="ru-RU" sz="2000" dirty="0" err="1"/>
              <a:t>Complete</a:t>
            </a:r>
            <a:r>
              <a:rPr lang="ru-RU" sz="2000" dirty="0"/>
              <a:t> </a:t>
            </a:r>
            <a:r>
              <a:rPr lang="ru-RU" sz="2000" dirty="0" err="1"/>
              <a:t>Intersection</a:t>
            </a:r>
            <a:r>
              <a:rPr lang="ru-RU" sz="2000" dirty="0"/>
              <a:t> </a:t>
            </a:r>
            <a:r>
              <a:rPr lang="ru-RU" sz="2000" dirty="0" err="1"/>
              <a:t>over</a:t>
            </a:r>
            <a:r>
              <a:rPr lang="ru-RU" sz="2000" dirty="0"/>
              <a:t> Union </a:t>
            </a:r>
            <a:r>
              <a:rPr lang="ru-RU" sz="2000" dirty="0" err="1"/>
              <a:t>Loss</a:t>
            </a:r>
            <a:r>
              <a:rPr lang="ru-RU" sz="2000" dirty="0"/>
              <a:t>) из </a:t>
            </a:r>
            <a:r>
              <a:rPr lang="ru-RU" sz="2000" dirty="0" err="1"/>
              <a:t>tensorflow_addons</a:t>
            </a:r>
            <a:r>
              <a:rPr lang="ru-RU" sz="2000" dirty="0"/>
              <a:t>.</a:t>
            </a:r>
          </a:p>
          <a:p>
            <a:pPr lvl="2" algn="just"/>
            <a:r>
              <a:rPr lang="ru-RU" sz="2000" dirty="0"/>
              <a:t>Применяется только к предсказаниям для позитивных якорей.</a:t>
            </a:r>
          </a:p>
          <a:p>
            <a:pPr lvl="2" algn="just"/>
            <a:r>
              <a:rPr lang="ru-RU" sz="2000" dirty="0" err="1"/>
              <a:t>CIoU</a:t>
            </a:r>
            <a:r>
              <a:rPr lang="ru-RU" sz="2000" dirty="0"/>
              <a:t> </a:t>
            </a:r>
            <a:r>
              <a:rPr lang="ru-RU" sz="2000" dirty="0" err="1"/>
              <a:t>Loss</a:t>
            </a:r>
            <a:r>
              <a:rPr lang="ru-RU" sz="2000" dirty="0"/>
              <a:t> требует декодирования предсказанных смещений (</a:t>
            </a:r>
            <a:r>
              <a:rPr lang="ru-RU" sz="2000" dirty="0" err="1"/>
              <a:t>tx,ty,tw,th</a:t>
            </a:r>
            <a:r>
              <a:rPr lang="ru-RU" sz="2000" dirty="0"/>
              <a:t>) и истинных смещений в абсолютные координаты рамок. В функции потерь реализовано обратное масштабирование и декодирование.</a:t>
            </a:r>
          </a:p>
          <a:p>
            <a:pPr lvl="2" algn="just"/>
            <a:r>
              <a:rPr lang="ru-RU" sz="2000" dirty="0"/>
              <a:t>Нормализуется на количество позитивных якорей в </a:t>
            </a:r>
            <a:r>
              <a:rPr lang="ru-RU" sz="2000" dirty="0" err="1"/>
              <a:t>батче</a:t>
            </a:r>
            <a:r>
              <a:rPr lang="ru-RU" sz="2000" dirty="0"/>
              <a:t>.</a:t>
            </a:r>
          </a:p>
          <a:p>
            <a:pPr marL="0" lvl="1" indent="452438" algn="just"/>
            <a:r>
              <a:rPr lang="ru-RU" sz="2000" b="1" dirty="0"/>
              <a:t>Суммарная Потеря:</a:t>
            </a:r>
            <a:r>
              <a:rPr lang="ru-RU" sz="2000" dirty="0"/>
              <a:t> Взвешенная сумма потерь классификации и регрессии (</a:t>
            </a:r>
            <a:r>
              <a:rPr lang="ru-RU" sz="2000" dirty="0" err="1"/>
              <a:t>cls_weight</a:t>
            </a:r>
            <a:r>
              <a:rPr lang="ru-RU" sz="2000" dirty="0"/>
              <a:t>=1.0, </a:t>
            </a:r>
            <a:r>
              <a:rPr lang="ru-RU" sz="2000" dirty="0" err="1"/>
              <a:t>reg_weight</a:t>
            </a:r>
            <a:r>
              <a:rPr lang="ru-RU" sz="2000" dirty="0"/>
              <a:t>=1.3).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32359-DDFC-862B-A799-7371807C1E48}"/>
              </a:ext>
            </a:extLst>
          </p:cNvPr>
          <p:cNvSpPr txBox="1"/>
          <p:nvPr/>
        </p:nvSpPr>
        <p:spPr>
          <a:xfrm>
            <a:off x="963157" y="795818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Функция Потерь Модели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18FD879-8C7C-7069-DBAD-72EDF9D6EF5A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C3ACCD-3B88-2CAD-7963-307291ED9F38}"/>
              </a:ext>
            </a:extLst>
          </p:cNvPr>
          <p:cNvSpPr txBox="1"/>
          <p:nvPr/>
        </p:nvSpPr>
        <p:spPr>
          <a:xfrm>
            <a:off x="966506" y="1347628"/>
            <a:ext cx="77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Функция Потерь: </a:t>
            </a:r>
            <a:r>
              <a:rPr lang="ru-RU" sz="2000" dirty="0" err="1"/>
              <a:t>DetectorLoss</a:t>
            </a:r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57747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FD2CC-D119-6878-46AC-013E7A62D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C11D9B0-6CB3-0793-4B64-E8260B56B5FA}"/>
              </a:ext>
            </a:extLst>
          </p:cNvPr>
          <p:cNvGrpSpPr/>
          <p:nvPr/>
        </p:nvGrpSpPr>
        <p:grpSpPr>
          <a:xfrm>
            <a:off x="-1641309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80792767-6E5A-1246-6FD5-4D6EFDD4EC49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C3634056-3D61-1D70-7926-888091063E2C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7A114155-59EB-2EB9-3D9D-7F3589E4D830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8DE68AFA-7B95-FAD0-3817-7160DE7C3776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F439894D-17C9-DEB8-FDE9-267FA6E66ABE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9EBAA900-16FD-A467-0FF1-0FE3820C411D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560E637D-6C0B-0AAF-0EDF-C4DCF1EC6422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A853F284-BFDD-E6D8-508C-AE2673D32255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0CE97D0A-99DF-C96F-5DAD-A226AC53076D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7C5890A6-E75F-3E86-E0A6-399AEC122CA1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393BBA2-BADC-F446-923B-E4863C26661F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2B7C893E-5070-A01E-9731-D8914DC9A80A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6967E91B-9EDE-1013-78CF-ECCB559A5790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5DE03950-4647-DE78-F310-3DBD7774ABA8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A2F35458-2914-1FE4-F0AD-CC28796163C2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2AC4DC98-B48D-7E28-B184-8F079292BC56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0D2802F2-F50F-6A9E-0E19-112B027BE03C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0B915579-E816-931C-B818-A0B33ECAA3EA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E73E8A8E-10B7-9753-542D-E4F570B714C8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5759D48D-1D0F-CDBB-8236-2AC288699D71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5E1A466B-EAE6-6ECE-F75E-AA98777C2BAD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972F9040-F6AA-DD01-4B3B-BD818324E3E5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19E20430-5E44-A7D9-0292-40ACEBE3FA24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4DFA03B1-AFA7-C7FB-AF77-0C3B79EF4345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A5BC71B9-7C1D-4C8F-B825-D8D58A1194D0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B885EA9C-6C36-E90D-2792-32B395EEDD41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5D429AF3-0374-9F87-E78C-108F8F45F928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821044CC-8771-D54D-62E0-D92520A81200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3857F861-239D-1307-337A-7F56574CB584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EB7EDFCD-F175-F671-0A3E-E686DB1DCEA8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D7846B2C-92D6-7807-DEAC-95B4D6C99737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44FC63D6-81AF-186D-7144-38CBF72E07E4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F389F9B5-F5EE-C29E-36F6-A63020EC77E3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63D6840-096C-A7E8-B13F-77D5EF8F387B}"/>
              </a:ext>
            </a:extLst>
          </p:cNvPr>
          <p:cNvSpPr txBox="1"/>
          <p:nvPr/>
        </p:nvSpPr>
        <p:spPr>
          <a:xfrm>
            <a:off x="963158" y="1725682"/>
            <a:ext cx="10014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452438" algn="just"/>
            <a:r>
              <a:rPr lang="ru-RU" sz="2000" dirty="0"/>
              <a:t>"Сырые" выходы модели (</a:t>
            </a:r>
            <a:r>
              <a:rPr lang="ru-RU" sz="2000" dirty="0" err="1"/>
              <a:t>логиты</a:t>
            </a:r>
            <a:r>
              <a:rPr lang="ru-RU" sz="2000" dirty="0"/>
              <a:t> классов и закодированные смещения рамок для ~80640 якорей) требуют постобработки для получения финальных детекций:</a:t>
            </a:r>
          </a:p>
          <a:p>
            <a:pPr marL="0" lvl="2" indent="452438" algn="just"/>
            <a:r>
              <a:rPr lang="ru-RU" sz="2000" b="1" dirty="0"/>
              <a:t>Декодирование рамок (</a:t>
            </a:r>
            <a:r>
              <a:rPr lang="ru-RU" sz="2000" b="1" dirty="0" err="1"/>
              <a:t>decode_predictions</a:t>
            </a:r>
            <a:r>
              <a:rPr lang="ru-RU" sz="2000" b="1" dirty="0"/>
              <a:t>):</a:t>
            </a:r>
            <a:endParaRPr lang="ru-RU" sz="2000" dirty="0"/>
          </a:p>
          <a:p>
            <a:pPr marL="0" lvl="3" indent="452438" algn="just"/>
            <a:r>
              <a:rPr lang="ru-RU" sz="2000" dirty="0"/>
              <a:t>Предсказанные смещения </a:t>
            </a:r>
            <a:r>
              <a:rPr lang="ru-RU" sz="2000" dirty="0" err="1"/>
              <a:t>tx</a:t>
            </a:r>
            <a:r>
              <a:rPr lang="ru-RU" sz="2000" dirty="0"/>
              <a:t>, </a:t>
            </a:r>
            <a:r>
              <a:rPr lang="ru-RU" sz="2000" dirty="0" err="1"/>
              <a:t>ty</a:t>
            </a:r>
            <a:r>
              <a:rPr lang="ru-RU" sz="2000" dirty="0"/>
              <a:t>, </a:t>
            </a:r>
            <a:r>
              <a:rPr lang="ru-RU" sz="2000" dirty="0" err="1"/>
              <a:t>tw</a:t>
            </a:r>
            <a:r>
              <a:rPr lang="ru-RU" sz="2000" dirty="0"/>
              <a:t>, </a:t>
            </a:r>
            <a:r>
              <a:rPr lang="ru-RU" sz="2000" dirty="0" err="1"/>
              <a:t>th</a:t>
            </a:r>
            <a:r>
              <a:rPr lang="ru-RU" sz="2000" dirty="0"/>
              <a:t> преобразуются обратно в координаты рамок [</a:t>
            </a:r>
            <a:r>
              <a:rPr lang="ru-RU" sz="2000" dirty="0" err="1"/>
              <a:t>ymin</a:t>
            </a:r>
            <a:r>
              <a:rPr lang="ru-RU" sz="2000" dirty="0"/>
              <a:t>, </a:t>
            </a:r>
            <a:r>
              <a:rPr lang="ru-RU" sz="2000" dirty="0" err="1"/>
              <a:t>xmin</a:t>
            </a:r>
            <a:r>
              <a:rPr lang="ru-RU" sz="2000" dirty="0"/>
              <a:t>, </a:t>
            </a:r>
            <a:r>
              <a:rPr lang="ru-RU" sz="2000" dirty="0" err="1"/>
              <a:t>ymax</a:t>
            </a:r>
            <a:r>
              <a:rPr lang="ru-RU" sz="2000" dirty="0"/>
              <a:t>, </a:t>
            </a:r>
            <a:r>
              <a:rPr lang="ru-RU" sz="2000" dirty="0" err="1"/>
              <a:t>xmax</a:t>
            </a:r>
            <a:r>
              <a:rPr lang="ru-RU" sz="2000" dirty="0"/>
              <a:t>] относительно соответствующих якорей.</a:t>
            </a:r>
          </a:p>
          <a:p>
            <a:pPr marL="0" lvl="3" indent="452438" algn="just"/>
            <a:r>
              <a:rPr lang="ru-RU" sz="2000" dirty="0"/>
              <a:t>Учтено обратное масштабирование смещений (деление на 0.1/0.2).</a:t>
            </a:r>
          </a:p>
          <a:p>
            <a:pPr marL="0" lvl="3" indent="452438" algn="just"/>
            <a:r>
              <a:rPr lang="ru-RU" sz="2000" dirty="0"/>
              <a:t>К </a:t>
            </a:r>
            <a:r>
              <a:rPr lang="ru-RU" sz="2000" dirty="0" err="1"/>
              <a:t>логитам</a:t>
            </a:r>
            <a:r>
              <a:rPr lang="ru-RU" sz="2000" dirty="0"/>
              <a:t> классов применяется функция </a:t>
            </a:r>
            <a:r>
              <a:rPr lang="ru-RU" sz="2000" dirty="0" err="1"/>
              <a:t>sigmoid</a:t>
            </a:r>
            <a:r>
              <a:rPr lang="ru-RU" sz="2000" dirty="0"/>
              <a:t> для получения вероятностей (</a:t>
            </a:r>
            <a:r>
              <a:rPr lang="ru-RU" sz="2000" dirty="0" err="1"/>
              <a:t>скоров</a:t>
            </a:r>
            <a:r>
              <a:rPr lang="ru-RU" sz="2000" dirty="0"/>
              <a:t>).</a:t>
            </a:r>
          </a:p>
          <a:p>
            <a:pPr marL="0" lvl="2" indent="452438" algn="just"/>
            <a:r>
              <a:rPr lang="ru-RU" sz="2000" b="1" dirty="0"/>
              <a:t>Non-</a:t>
            </a:r>
            <a:r>
              <a:rPr lang="ru-RU" sz="2000" b="1" dirty="0" err="1"/>
              <a:t>Maximum</a:t>
            </a:r>
            <a:r>
              <a:rPr lang="ru-RU" sz="2000" b="1" dirty="0"/>
              <a:t> </a:t>
            </a:r>
            <a:r>
              <a:rPr lang="ru-RU" sz="2000" b="1" dirty="0" err="1"/>
              <a:t>Suppression</a:t>
            </a:r>
            <a:r>
              <a:rPr lang="ru-RU" sz="2000" b="1" dirty="0"/>
              <a:t> (NMS) (</a:t>
            </a:r>
            <a:r>
              <a:rPr lang="ru-RU" sz="2000" b="1" dirty="0" err="1"/>
              <a:t>perform_nms</a:t>
            </a:r>
            <a:r>
              <a:rPr lang="ru-RU" sz="2000" b="1" dirty="0"/>
              <a:t>):</a:t>
            </a:r>
            <a:endParaRPr lang="ru-RU" sz="2000" dirty="0"/>
          </a:p>
          <a:p>
            <a:pPr marL="0" lvl="3" indent="452438" algn="just"/>
            <a:r>
              <a:rPr lang="ru-RU" sz="2000" dirty="0"/>
              <a:t>Используется </a:t>
            </a:r>
            <a:r>
              <a:rPr lang="ru-RU" sz="2000" dirty="0" err="1"/>
              <a:t>tf.image.combined_non_max_suppression</a:t>
            </a:r>
            <a:r>
              <a:rPr lang="ru-RU" sz="2000" dirty="0"/>
              <a:t>.</a:t>
            </a:r>
          </a:p>
          <a:p>
            <a:pPr marL="0" lvl="3" indent="452438" algn="just"/>
            <a:r>
              <a:rPr lang="ru-RU" sz="2000" dirty="0"/>
              <a:t>Удаляет избыточные и перекрывающиеся рамки для одного и того же объекта.</a:t>
            </a:r>
          </a:p>
          <a:p>
            <a:pPr marL="0" lvl="3" indent="452438" algn="just"/>
            <a:r>
              <a:rPr lang="ru-RU" sz="2000" dirty="0"/>
              <a:t>Используются пороги: </a:t>
            </a:r>
            <a:r>
              <a:rPr lang="ru-RU" sz="2000" dirty="0" err="1"/>
              <a:t>eval_conf_threshold</a:t>
            </a:r>
            <a:r>
              <a:rPr lang="ru-RU" sz="2000" dirty="0"/>
              <a:t> (минимальная уверенность) и </a:t>
            </a:r>
            <a:r>
              <a:rPr lang="ru-RU" sz="2000" dirty="0" err="1"/>
              <a:t>eval_iou_threshold</a:t>
            </a:r>
            <a:r>
              <a:rPr lang="ru-RU" sz="2000" dirty="0"/>
              <a:t> (максимальное допустимое перекрытие для удаления).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9A90B3-0949-B2EB-F91D-716C54677DDF}"/>
              </a:ext>
            </a:extLst>
          </p:cNvPr>
          <p:cNvSpPr txBox="1"/>
          <p:nvPr/>
        </p:nvSpPr>
        <p:spPr>
          <a:xfrm>
            <a:off x="963157" y="795818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Постобработка Предсказаний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BB97368-74BA-FAB9-29F9-26D6312E848A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64719D-F06D-A2F4-0351-F7FD2400C10E}"/>
              </a:ext>
            </a:extLst>
          </p:cNvPr>
          <p:cNvSpPr txBox="1"/>
          <p:nvPr/>
        </p:nvSpPr>
        <p:spPr>
          <a:xfrm>
            <a:off x="966506" y="1347628"/>
            <a:ext cx="77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Постобработка: От Выходов Модели к Детекциям.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57031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085E7-8637-BD80-65F7-B7CA265EB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3E31EA5-35D0-D02E-A88F-7502DA6B4191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2DFC7B46-6818-F853-676E-039077AE196E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B54A63E8-6547-7265-9725-4AD2E255D488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4BB408A9-672C-4734-22E6-F8646A19F08B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5B5AEE2D-F8CC-9FF4-8342-7B954E8D4668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364ED9FC-1D6A-D61B-7670-B36477FA7DB9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AC985AA8-9420-9B47-ECD0-088CA83AD348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C4B465B8-323F-4054-0435-2EB824B5BAED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22F4A636-C361-677C-4AB6-9A9CCDAAB2D6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D3232713-B416-5FED-4A74-4C74E813CDD1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F0621FDB-B195-C388-4374-92323BC8C8E8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0B22BD8-0403-5E48-E2AF-B79ACE8CF9C5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D66FD63D-1778-E6A9-1841-D1CC4B14A39D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A2008B8B-3928-842E-4ED4-FE94D5431C43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73440BE5-902A-882A-E243-A41A8EB54791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6EFBBB21-A799-2BDF-56DD-D3E04A9AF23E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ED92AA4E-CC74-4FB3-BB53-B6880F739691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7B15E0E6-617B-8179-654F-FCC809641EB9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C3340205-96FD-AB77-4747-E14C09D9B1A6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A9799BCF-EF5F-8F56-06DF-3230A2AABEBC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8DBB15F4-301E-094F-00EB-68CD7A604DC5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8CC406E4-DAFC-4964-2D94-36274F3AD05E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F12DC4F0-562C-2BFF-4980-CB6D3A6C9C84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838A9ED2-4CF4-DA2C-33F8-E54928B96539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6999308B-8FBD-FB95-3625-372BFA6EA9A8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B4F70819-33CD-6BB2-9F62-51B458393CA2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E546A28D-D4DA-B994-366E-86F525063928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2FC75D75-282D-1417-FD27-E3DB473BA69B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ACC4DEEC-F2C6-B75A-7715-A31340085D94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5152A652-14C9-A373-23C9-30437AF545AD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AD4AD88D-4876-DE3E-17F3-389B243F5B17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4B78536F-1D95-0FA4-FC86-B78E2BC862A1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B6D46684-4394-F63A-F2F9-60503644136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D96AF1B8-3FC5-B25F-5246-23494FA433A4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497783-5494-57F9-369C-64CBFA216588}"/>
              </a:ext>
            </a:extLst>
          </p:cNvPr>
          <p:cNvSpPr txBox="1"/>
          <p:nvPr/>
        </p:nvSpPr>
        <p:spPr>
          <a:xfrm>
            <a:off x="947502" y="322812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Постобработка Предсказаний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532AA2-C07B-63FE-E3FC-933DD7E0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86" y="942706"/>
            <a:ext cx="5571215" cy="566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6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71EC-A9D5-5420-4869-D41C9A03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A69B99D-F4B9-B534-639F-14D9149E0C2C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A262B335-809E-6331-772F-B23BA459C5CD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C313D9C2-5215-682A-12C7-D1CAF2BC9A45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60AA0C83-5FBB-F17F-7B46-681C5EAAECF5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E9571830-C65A-4105-BFB2-6E669ED96332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C67967BE-69EE-9E13-95C8-BB653BD77FE5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315D8431-F73F-C533-FC76-6D68A40A76E8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F4D0A743-99DF-5DEF-F4E1-5C54C309D6E9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C35D7A95-C20F-30FD-1F4A-B43A12EEB510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9B9312CC-1243-E988-221E-1B4EFC69A4E7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3FC42AE3-4F1E-73A2-6363-72275A4AA682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15866218-1E3A-E3F7-09C0-1EC35331CC5B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E6CA7BAE-2099-22DE-AAC4-D0B09C0E0A4B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87AA5AC0-4007-8CBC-F739-12D5252E228C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7E95F75D-35E1-866E-15BD-9B50F4B559CD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0066C8F8-D9D1-50C1-F87A-B8B7C6A36AB5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DC0B07AE-F0D3-8250-BBC9-B492F08F40D3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A86A653A-D79C-0B60-77AB-CFC5C16CD422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563A8100-1AC1-5B0F-2B42-6910FAE1CB0D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0085B25C-9592-DF8B-3F5F-1F76A8DF203C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4130A1A2-9F93-77CA-BE29-CC50B794471E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F65C86D7-1406-4E26-468C-996E42E9ABA8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61CF6F97-8AD9-363D-405A-B8485C973EB6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DD91ADC2-D2B9-4CC6-CDEF-504350EABFEF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AF8B9635-D69C-57AB-596E-4B48C643CE10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44DD2FE1-0374-1AE5-48DB-78FD29B4BAC1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5A60FADA-E69F-A62A-2BDD-AECFEC713B31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C711492C-771E-3855-59C3-CBF302E4329C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F7B639D0-EA4C-3644-FDB6-6CD20F39DD34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D4D65358-43B8-72E8-6B70-FDB7CB786C47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FAE15FAB-46EC-F738-E210-A68F743A0D6C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73C4CDF0-3610-43FD-AF48-602CA87A6DFA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D394992C-01A8-14B0-A1FA-6675AE32F214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44F1DA8C-A248-669A-9CD4-16189AA7403E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917A3D5-F990-3A3E-D60E-B421545C6678}"/>
              </a:ext>
            </a:extLst>
          </p:cNvPr>
          <p:cNvSpPr txBox="1"/>
          <p:nvPr/>
        </p:nvSpPr>
        <p:spPr>
          <a:xfrm>
            <a:off x="550915" y="1767342"/>
            <a:ext cx="101670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ru-RU" sz="2000" dirty="0"/>
              <a:t>Проведен ряд ключевых отладочных шагов для обеспечения корректности каждого компонента:</a:t>
            </a:r>
          </a:p>
          <a:p>
            <a:pPr lvl="2" algn="just"/>
            <a:r>
              <a:rPr lang="ru-RU" sz="2000" b="1" dirty="0"/>
              <a:t>Анализ назначения якорей:</a:t>
            </a:r>
            <a:r>
              <a:rPr lang="ru-RU" sz="2000" dirty="0"/>
              <a:t> Визуализация и анализ </a:t>
            </a:r>
            <a:r>
              <a:rPr lang="ru-RU" sz="2000" dirty="0" err="1"/>
              <a:t>IoU</a:t>
            </a:r>
            <a:r>
              <a:rPr lang="ru-RU" sz="2000" dirty="0"/>
              <a:t> между GT-объектами и сгенерированными якорями на разных уровнях FPN для подтверждения адекватного покрытия.</a:t>
            </a:r>
          </a:p>
          <a:p>
            <a:pPr lvl="2" algn="just"/>
            <a:r>
              <a:rPr lang="ru-RU" sz="2000" b="1" dirty="0"/>
              <a:t>Тест переобучения на одном изображении:</a:t>
            </a:r>
            <a:r>
              <a:rPr lang="ru-RU" sz="2000" dirty="0"/>
              <a:t> Модель успешно переобучилась на одном примере (без аугментации, с замороженными BN), что подтвердило корректность архитектуры, формирования </a:t>
            </a:r>
            <a:r>
              <a:rPr lang="ru-RU" sz="2000" dirty="0" err="1"/>
              <a:t>y_true</a:t>
            </a:r>
            <a:r>
              <a:rPr lang="ru-RU" sz="2000" dirty="0"/>
              <a:t> и функции потерь. </a:t>
            </a:r>
            <a:r>
              <a:rPr lang="ru-RU" sz="2000" dirty="0" err="1"/>
              <a:t>Loss</a:t>
            </a:r>
            <a:r>
              <a:rPr lang="ru-RU" sz="2000" dirty="0"/>
              <a:t> стремился к нулю, предсказания визуально совпадали с GT.</a:t>
            </a:r>
          </a:p>
          <a:p>
            <a:pPr lvl="1" algn="just"/>
            <a:r>
              <a:rPr lang="ru-RU" sz="2000" dirty="0"/>
              <a:t>Эти этапы позволили выявить и устранить критические ошибки (например, </a:t>
            </a:r>
            <a:r>
              <a:rPr lang="ru-RU" sz="2000" dirty="0" err="1"/>
              <a:t>рассинхрон</a:t>
            </a:r>
            <a:r>
              <a:rPr lang="ru-RU" sz="2000" dirty="0"/>
              <a:t> GT, двойная нормализация, проблемы с BN, несоответствие форм тензоров), что заложило основу для стабильного обучения.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435E67-EE6C-4FAE-3910-16DB18FA45E6}"/>
              </a:ext>
            </a:extLst>
          </p:cNvPr>
          <p:cNvSpPr txBox="1"/>
          <p:nvPr/>
        </p:nvSpPr>
        <p:spPr>
          <a:xfrm>
            <a:off x="963157" y="795818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Отладка и Проверка: Ключевые Этапы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24464FC-A230-1E16-979A-229BB467D027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4F513-9FC3-78FD-065D-58DE716B53BB}"/>
              </a:ext>
            </a:extLst>
          </p:cNvPr>
          <p:cNvSpPr txBox="1"/>
          <p:nvPr/>
        </p:nvSpPr>
        <p:spPr>
          <a:xfrm>
            <a:off x="999800" y="1305272"/>
            <a:ext cx="7715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Отладка и Верификация Компонентов.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90573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F8C59-7622-65FE-FA82-6E120B34F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14369A-DFE6-2088-8048-5E0B3DA90E8E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DFC6093F-C19B-2202-0962-F30FDA0B4C36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73144E2-AF01-0B25-3638-C9BE40F967D7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4B503E2-6A80-A762-A394-02F0F63206B9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7239266F-B4A1-357E-9D92-C8B2C4A53279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BC4690B8-CAE2-8D9B-C248-ED4017687DFA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19A9AB3E-304C-3004-4D2A-EF6C49307E9F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B93B8FAF-A4F3-13A7-DFB7-3AA3D4487660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1319FBA-8E81-967F-002B-9BEE6F71F25B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46F8F792-B31C-6FB7-E689-CAC9A2AB8CFB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E922CEAF-5788-C6EB-8433-F40381175DC6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C17C066A-3611-CF25-FE30-D99EC81E2999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4A4604E8-7920-6F9E-90BE-4CD55ED23E8B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FE6506BF-1B83-0E23-7C56-D2CAD9A5262B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4839481A-8866-568A-F6AE-708809982391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D3BB90A0-4D55-C049-BF84-12CCE7DF0744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708456B7-81B0-5226-F64E-FD68D985294E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70F568D8-7BC7-A48E-6F7B-F2DD1B1FA4B2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3AE5E5DF-7F80-644B-ED6C-70A9DDC66F4B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9BD3ACAA-5B60-3B06-2B93-50FBD4A51C32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49DCDD00-2028-27D0-4FCB-552DBFA19E0E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E10796E9-D9A2-0B9F-2A73-8E0A2E488FC8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9FA6C12E-EDB7-B2B9-853F-0DE5F9449DDA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F1B24150-8ED5-24FF-A5EE-95B4A265D083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61CEBE0F-F5EA-0341-0BC7-89CC654E8A0C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52A87420-1AC9-2844-F960-A55FCB7E47A5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C0EFB78D-7D54-9891-0F11-A2C5904F7C0B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92D102F4-80FF-8136-E3A9-1DFD07C54705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C63BBE37-BFE0-38D8-A19F-454582187DA8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78F8AC39-BBBC-6BA0-89DA-67785508F4E8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9F5F2DA9-5902-6859-2D5E-9092BBF870F7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EFDB954E-6DFB-D0A6-2789-597C13B23C96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5D342523-2830-9BAF-4890-458B8FAC5CB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6E77BA37-4EF6-257F-3F25-3D6D89D6AE6B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A58FD5-4AB8-6CD6-14A0-D59170B2691C}"/>
              </a:ext>
            </a:extLst>
          </p:cNvPr>
          <p:cNvSpPr txBox="1"/>
          <p:nvPr/>
        </p:nvSpPr>
        <p:spPr>
          <a:xfrm>
            <a:off x="947502" y="322812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Отладка и Проверка: Ключевые Этапы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34810-D268-033E-E5AF-9A1FDC41CA3E}"/>
              </a:ext>
            </a:extLst>
          </p:cNvPr>
          <p:cNvSpPr txBox="1"/>
          <p:nvPr/>
        </p:nvSpPr>
        <p:spPr>
          <a:xfrm>
            <a:off x="3706070" y="6148923"/>
            <a:ext cx="7715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/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Анализ покрытия GT якорями.</a:t>
            </a:r>
            <a:endParaRPr lang="ru-RU" sz="2000" dirty="0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A237E97A-D265-97B9-D58E-DF1272DC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74" y="1199687"/>
            <a:ext cx="9691956" cy="48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480000" y="545625"/>
            <a:ext cx="7397600" cy="83717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spAutoFit/>
          </a:bodyPr>
          <a:lstStyle/>
          <a:p>
            <a:pPr algn="l">
              <a:spcBef>
                <a:spcPts val="0"/>
              </a:spcBef>
              <a:buSzPts val="990"/>
            </a:pPr>
            <a:r>
              <a:rPr lang="ru" sz="4267" b="1">
                <a:solidFill>
                  <a:srgbClr val="124E73"/>
                </a:solidFill>
              </a:rPr>
              <a:t>Решение</a:t>
            </a:r>
            <a:endParaRPr sz="4267" b="1">
              <a:solidFill>
                <a:srgbClr val="124E73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658000" y="1532233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712200" y="1534234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1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1"/>
          </p:nvPr>
        </p:nvSpPr>
        <p:spPr>
          <a:xfrm>
            <a:off x="1184301" y="1432633"/>
            <a:ext cx="6545600" cy="13955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Использование квадрокоптера, оснащенного камерой высокого разрешения, для аэрофотосъемки дорог. Квадрокоптер может охватить большие участки дорог </a:t>
            </a:r>
            <a:endParaRPr sz="1867">
              <a:solidFill>
                <a:srgbClr val="124E73"/>
              </a:solidFill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за короткое время и получить детальные </a:t>
            </a:r>
            <a:endParaRPr sz="1867">
              <a:solidFill>
                <a:srgbClr val="124E73"/>
              </a:solidFill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изображения дорожного покрытия.</a:t>
            </a:r>
            <a:endParaRPr sz="1867">
              <a:solidFill>
                <a:srgbClr val="124E73"/>
              </a:solidFill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712200" y="3033067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1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184301" y="2931467"/>
            <a:ext cx="6545600" cy="9357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dirty="0">
                <a:solidFill>
                  <a:srgbClr val="124E73"/>
                </a:solidFill>
              </a:rPr>
              <a:t>Интеграция GPS-модуля в квадрокоптер для точной геолокации каждого изображения, позволяющей создавать карту ям с указанием их координат.</a:t>
            </a:r>
            <a:endParaRPr sz="1867" dirty="0">
              <a:solidFill>
                <a:srgbClr val="124E73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184301" y="3987101"/>
            <a:ext cx="6545600" cy="13955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Разработка алгоритма компьютерного зрения, обученного на наборе данных изображений ям. Алгоритм автоматически обнаруживает и классифицирует ямы на изображениях, полученных </a:t>
            </a:r>
            <a:endParaRPr sz="1867">
              <a:solidFill>
                <a:srgbClr val="124E73"/>
              </a:solidFill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с квадрокоптера.</a:t>
            </a:r>
            <a:endParaRPr sz="1867">
              <a:solidFill>
                <a:srgbClr val="124E73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658000" y="3014667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12200" y="3016667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2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658000" y="4070300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712200" y="4072301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3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1184301" y="5502334"/>
            <a:ext cx="6545600" cy="11656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Разработка программного обеспечения для автоматического планирования маршрутов полетов квадрокоптера, оптимизированных для эффективного охвата дорог и минимизации времени полета.</a:t>
            </a:r>
            <a:endParaRPr sz="1867">
              <a:solidFill>
                <a:srgbClr val="124E73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658000" y="5585533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712200" y="5587534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4</a:t>
            </a:r>
            <a:endParaRPr sz="1867" b="1">
              <a:solidFill>
                <a:srgbClr val="124E73"/>
              </a:solidFill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r="19903" b="4924"/>
          <a:stretch/>
        </p:blipFill>
        <p:spPr>
          <a:xfrm>
            <a:off x="7877600" y="1"/>
            <a:ext cx="433283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44BE2-C8B7-4FB8-5AA8-66AD6324E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5E108DF-A708-E40C-268D-A9AB6BC66A51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48180258-81E3-F04E-D776-8803B2FAC606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C600F626-54B6-AF42-05B9-3594A4CD1BB2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FA0C635-CAF6-73A5-CDBF-DA95176A0CEF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E7F8485C-64CD-19E4-F232-49869D7D8B98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09D77A57-999B-437F-A5EA-DD09CD0F7257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770A9C42-E788-1746-D145-044D0659F254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33F41C86-5E86-0A34-DB59-62B471D35991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32C59BAB-052C-6D92-0F7B-CBE696F8995A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D0A56FA8-9E0E-80E1-4B40-1E8DE986D766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5A7A9178-7791-4C68-8BD3-005F3280ADFF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92D8DAC3-EB52-3949-D51B-0CAB3884058C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C9E13C4D-DF25-37D4-8D47-FA8DB7C5E1AE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F2155EE0-4D2C-5682-9AB6-E2C1FE41F667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8EAC4C3F-AE96-CA76-ACE5-6C6A70C8CCBB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5216C2C1-49C6-0BA6-807E-B69CA662220C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B1F40D0B-2488-8229-0EAF-477F61FA9D27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C413AD35-3D6F-311E-D05C-008A511E1C00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1D8572BD-3587-4CD1-8288-CB49F285CED5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FD32E097-9E21-A55A-8E10-5DBDC2FC36FC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A217A27B-3381-96F2-BBEA-7393993880AC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7EC9AD74-071A-0069-B7BF-6791593CECA8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0678BB9A-4BD3-00A6-38DA-2A39A0C56505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2EE358DD-1218-96FA-2C2F-821C07F7D0EB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2DA79316-52D7-6ECA-8D2F-D95F61D9E3B5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48ABEC56-68B7-6653-4E65-713DED8F6D57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A9831C63-4B4E-D3BA-6B70-95116D78B368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4122652D-E94D-E806-9851-49A33ADD648C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FAB4D32A-C292-DFEA-BA69-5AB9D8DD176A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2A4818B7-33D2-C64D-BA88-A64F04D3058D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79B4D8A5-D907-A4FE-F2A8-46BB43A003ED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892C60A2-BB8D-A68D-EB89-AD10A0FEA685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E7439B0A-1197-D057-6FBD-37DE6AE5AE16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C051FC85-6812-523B-B75C-062152BB3C25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91A991D-9BA5-C1E9-8646-19459173AB7F}"/>
              </a:ext>
            </a:extLst>
          </p:cNvPr>
          <p:cNvSpPr txBox="1"/>
          <p:nvPr/>
        </p:nvSpPr>
        <p:spPr>
          <a:xfrm>
            <a:off x="947502" y="322812"/>
            <a:ext cx="94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Отладка и Проверка: Ключевые Этапы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3AE0F-BC8A-554B-63E8-99CD8833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53768"/>
            <a:ext cx="9525000" cy="4762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EAEBD83-1C32-C147-6ED1-EAA015CA9793}"/>
              </a:ext>
            </a:extLst>
          </p:cNvPr>
          <p:cNvSpPr txBox="1"/>
          <p:nvPr/>
        </p:nvSpPr>
        <p:spPr>
          <a:xfrm>
            <a:off x="2438528" y="6020735"/>
            <a:ext cx="7715892" cy="42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15000"/>
              </a:lnSpc>
              <a:spcAft>
                <a:spcPts val="700"/>
              </a:spcAft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Успешное переобучение на одном изображении.</a:t>
            </a:r>
          </a:p>
        </p:txBody>
      </p:sp>
    </p:spTree>
    <p:extLst>
      <p:ext uri="{BB962C8B-B14F-4D97-AF65-F5344CB8AC3E}">
        <p14:creationId xmlns:p14="http://schemas.microsoft.com/office/powerpoint/2010/main" val="3968316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798DE-B505-EEBD-790D-B2C68022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7F16C9E-AC31-D185-6637-627A9712BEB8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B6A05930-BDC0-893C-C815-087C8E10B31D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DFFB8C52-711C-538E-AA19-1E6B4D51B7F4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6B94CC46-7069-007A-51EC-9AFDB9D34CB9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5892E87D-F59E-5457-0BFE-6F1620F27492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985AF6E3-4C7D-745B-AF24-FE20B2B4A221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196B63EB-FFF5-C512-D2F6-7F4146F94160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97A8268-F180-68F4-25C5-E26EC239F83F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30A80D6D-2B72-2EC8-C6D0-A9D4A698F59D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4D7B1FBA-4F4C-328A-8B63-F7C5854ECE0D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1C2F801E-45C5-517E-5F7C-20671CE388F1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47978C1A-1A48-88BD-72AE-CB5691FE6763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6EE58FFF-93A1-5EA8-7EC6-24557F2BDBE0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02C09A50-B1DB-1C77-A74D-7DDD5517A1AB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77164019-A463-C5D5-44A7-DC660D4C3374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B058D2A7-E7A7-D469-4236-C796D963AE03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068419C5-61D7-A001-C84A-7E1C40012833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6771CDB0-1C1A-C70D-7967-B7FC5EB7E285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99635F9B-B538-E68F-EFF2-FFCFFEA7168E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6D635819-C7E4-A614-45B4-C3EF2B73110B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63F32B50-6CF7-1A97-25AD-EB3B9A8A8D71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E95A0FB5-C17A-3998-D01E-FBEF3BDB8A6F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135D231B-5F74-179F-DC69-9CDF4560F343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9EE831E3-6542-F1DF-6AC1-BC96ACF30FCB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132CD367-F919-8958-7A4B-BCE6E4E02711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015AF67F-C30F-0F8A-0680-F7F198DFAFA8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07033F8C-480D-F53B-4D57-1FBE3FB42822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CCD7EF08-D55C-7493-9105-E47763D592BF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46533667-E64E-50F9-A022-DCFDA4510178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22D1F8B7-81F9-81EC-5350-70B6A545A80F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1DF2FB24-86F6-1DB4-12C3-8549E0669877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261F1F79-E709-D1D7-ACFF-76F4E947F888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6C10805A-A6F5-4205-D66F-1C66ABBDA40D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02A1D518-7DBF-CC9D-CF07-E933A88FF92D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C01AE60-F497-603C-EBA3-A006208A5577}"/>
              </a:ext>
            </a:extLst>
          </p:cNvPr>
          <p:cNvSpPr txBox="1"/>
          <p:nvPr/>
        </p:nvSpPr>
        <p:spPr>
          <a:xfrm>
            <a:off x="963156" y="795818"/>
            <a:ext cx="10600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Обучающий Скрипт: Реализация Двухфазного Обучения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F6E3A39-B927-8116-5039-6D9E3171BACC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B0C4C-FBAA-2EA4-B1A6-774176C05C24}"/>
              </a:ext>
            </a:extLst>
          </p:cNvPr>
          <p:cNvSpPr txBox="1"/>
          <p:nvPr/>
        </p:nvSpPr>
        <p:spPr>
          <a:xfrm>
            <a:off x="1053788" y="1777348"/>
            <a:ext cx="7715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Процесс Обучения: train_detector_v3_standard.py.</a:t>
            </a:r>
            <a:endParaRPr lang="ru-RU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06A6DB-DEAE-6BD7-214D-71AC1483AC59}"/>
              </a:ext>
            </a:extLst>
          </p:cNvPr>
          <p:cNvSpPr txBox="1"/>
          <p:nvPr/>
        </p:nvSpPr>
        <p:spPr>
          <a:xfrm>
            <a:off x="673036" y="2381459"/>
            <a:ext cx="10393373" cy="282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Реализован скрипт для двухфазного обучения модели:</a:t>
            </a:r>
          </a:p>
          <a:p>
            <a:pPr lvl="2" algn="just">
              <a:lnSpc>
                <a:spcPct val="115000"/>
              </a:lnSpc>
              <a:spcAft>
                <a:spcPts val="700"/>
              </a:spcAft>
              <a:tabLst>
                <a:tab pos="1350645" algn="l"/>
              </a:tabLst>
            </a:pPr>
            <a:r>
              <a:rPr lang="ru-RU" sz="2000" b="1" kern="1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Фаза 1: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 Обучение с замороженным </a:t>
            </a:r>
            <a:r>
              <a:rPr lang="ru-RU" sz="2000" kern="100" dirty="0" err="1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Backbone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 (EfficientNetB0) и всеми слоями </a:t>
            </a:r>
            <a:r>
              <a:rPr lang="ru-RU" sz="2000" kern="100" dirty="0" err="1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BatchNormalization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. Количество эпох: 50. Начальный LR: 0.0016.</a:t>
            </a:r>
          </a:p>
          <a:p>
            <a:pPr lvl="2" algn="just">
              <a:lnSpc>
                <a:spcPct val="115000"/>
              </a:lnSpc>
              <a:spcAft>
                <a:spcPts val="700"/>
              </a:spcAft>
              <a:tabLst>
                <a:tab pos="1350645" algn="l"/>
              </a:tabLst>
            </a:pPr>
            <a:r>
              <a:rPr lang="ru-RU" sz="2000" b="1" kern="1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Фаза 2 (Fine-</a:t>
            </a:r>
            <a:r>
              <a:rPr lang="ru-RU" sz="2000" b="1" kern="100" dirty="0" err="1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tuning</a:t>
            </a:r>
            <a:r>
              <a:rPr lang="ru-RU" sz="2000" b="1" kern="1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):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 Разморозка </a:t>
            </a:r>
            <a:r>
              <a:rPr lang="ru-RU" sz="2000" kern="100" dirty="0" err="1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Backbone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 и всех BN-слоев. BN-слоям установлены </a:t>
            </a:r>
            <a:r>
              <a:rPr lang="ru-RU" sz="2000" kern="100" dirty="0" err="1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momentum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=0.97, </a:t>
            </a:r>
            <a:r>
              <a:rPr lang="ru-RU" sz="2000" kern="100" dirty="0" err="1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epsilon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=1e-3. Количество эпох: 30. Начальный LR: 0.00016. Счетчик итераций оптимизатора сбрасывался перед началом фазы.</a:t>
            </a:r>
          </a:p>
          <a:p>
            <a:pPr lvl="1" algn="just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000" b="1" kern="1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Оптимизатор: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 </a:t>
            </a:r>
            <a:r>
              <a:rPr lang="ru-RU" sz="2000" kern="100" dirty="0" err="1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tfa.optimizers.AdamW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 с </a:t>
            </a:r>
            <a:r>
              <a:rPr lang="ru-RU" sz="2000" kern="100" dirty="0" err="1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clipnorm</a:t>
            </a:r>
            <a:r>
              <a:rPr lang="ru-RU" sz="2000" kern="100" dirty="0">
                <a:effectLst/>
                <a:ea typeface="NSimSun" panose="02010609030101010101" pitchFamily="49" charset="-122"/>
                <a:cs typeface="Symbol" panose="05050102010706020507" pitchFamily="18" charset="2"/>
              </a:rPr>
              <a:t>=1.0.</a:t>
            </a:r>
          </a:p>
        </p:txBody>
      </p:sp>
    </p:spTree>
    <p:extLst>
      <p:ext uri="{BB962C8B-B14F-4D97-AF65-F5344CB8AC3E}">
        <p14:creationId xmlns:p14="http://schemas.microsoft.com/office/powerpoint/2010/main" val="2047643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015C-7F41-4C6C-5D7E-61E387ACD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8F987F-D3C1-EE1D-6573-A8DD03CED40E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F0D83DD3-A86C-5AC3-453A-D7790AEAFE83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54870234-0A7D-6C24-57F6-B8837644EC9B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C882180C-2B3F-B68D-4E79-4308712B555A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7975639F-5F5B-F3F6-0A06-CF227CCF91C9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A9DBD9DC-9EAD-A757-794A-68B27AEC7D58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FC9EDD6B-3DA0-8E7A-5C23-740785A14037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EDF77F83-E021-E797-7AAD-6AD0BD56EABE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6446920F-7817-24A8-FD26-823C329DFCC0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B95DFCFE-B927-B8B6-ACE2-7E586CB6935C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2F8EB9D7-075F-D0D7-FF24-6E493C774CB4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64A102C1-0115-AC66-3351-D10414D09C4F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39CBD49B-9C5D-AD33-DBD8-398FC04D9E8C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8EA32865-12F6-9454-72EE-0DC7F86815FB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AD527E6D-DF82-8B13-9F57-87498B714D70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ED399632-EFC4-EFF9-27FD-9C3DC457D72D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6897574F-9B25-18D5-82D9-27BFEE41F0BA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1CE3001C-BD78-7712-AE08-A5E986C1FE38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578A48FD-104F-7801-7609-2BC2703A6BA8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83475C7D-F59E-EB89-A0BB-F03198139CEC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8A65BD29-D2F1-AED1-3825-BCD2766BCAB5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19477383-B4F8-92E4-12D9-F45462772780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078E208D-86D4-0DD0-53DC-5944D181EBC3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56EFB7C1-A0EF-23AC-9D39-EED2D2B7F956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08601637-BDFA-F5BB-B156-8300E0797453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63C97D53-CF2C-8B4B-0E3B-9A568D06C69A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E2D8D540-9E4B-EF65-DBEB-E2FF295E7385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75D780E6-CD63-AB5C-5216-338E84DC15D7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940787C0-6E48-448F-DE85-4268C8F2E67B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3D131230-5557-A98E-C31F-29661E29B192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036FC8ED-AE94-7206-B21C-6E244908FF22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E52BD8F4-C9B6-D1D6-EF03-C3EBC49CB2B1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407B1468-E9D8-6069-61E3-A4E4047C6993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8D29E18F-F8C2-BC01-89ED-4A32163A5B9F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88F899C-EB89-AA21-65E3-78D52A38AC5E}"/>
              </a:ext>
            </a:extLst>
          </p:cNvPr>
          <p:cNvSpPr txBox="1"/>
          <p:nvPr/>
        </p:nvSpPr>
        <p:spPr>
          <a:xfrm>
            <a:off x="963156" y="795818"/>
            <a:ext cx="10600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Обучающий Скрипт: Реализация Двухфазного Обучения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B493D20-17E5-85A4-255A-1B90CA597322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DC151-7181-98BB-9247-F110E38951C5}"/>
              </a:ext>
            </a:extLst>
          </p:cNvPr>
          <p:cNvSpPr txBox="1"/>
          <p:nvPr/>
        </p:nvSpPr>
        <p:spPr>
          <a:xfrm>
            <a:off x="1053788" y="1777348"/>
            <a:ext cx="7715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ea typeface="NSimSun" panose="02010609030101010101" pitchFamily="49" charset="-122"/>
                <a:cs typeface="Arial" panose="020B0604020202020204" pitchFamily="34" charset="0"/>
              </a:rPr>
              <a:t>Процесс Обучения: train_detector_v3_standard.py.</a:t>
            </a:r>
            <a:endParaRPr lang="ru-RU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F42048-66F1-5982-DE0F-8418D490391E}"/>
              </a:ext>
            </a:extLst>
          </p:cNvPr>
          <p:cNvSpPr txBox="1"/>
          <p:nvPr/>
        </p:nvSpPr>
        <p:spPr>
          <a:xfrm>
            <a:off x="673036" y="2381459"/>
            <a:ext cx="10393373" cy="335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000" b="1" kern="100" dirty="0">
                <a:ea typeface="NSimSun" panose="02010609030101010101" pitchFamily="49" charset="-122"/>
                <a:cs typeface="Arial" panose="020B0604020202020204" pitchFamily="34" charset="0"/>
              </a:rPr>
              <a:t>Планировщик Learning Rate: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 Кастомный </a:t>
            </a:r>
            <a:r>
              <a:rPr lang="ru-RU" sz="2000" kern="100" dirty="0" err="1">
                <a:ea typeface="NSimSun" panose="02010609030101010101" pitchFamily="49" charset="-122"/>
                <a:cs typeface="Symbol" panose="05050102010706020507" pitchFamily="18" charset="2"/>
              </a:rPr>
              <a:t>WarmupCosineDecay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 для каждой фазы (1 эпоха </a:t>
            </a:r>
            <a:r>
              <a:rPr lang="ru-RU" sz="2000" kern="100" dirty="0" err="1">
                <a:ea typeface="NSimSun" panose="02010609030101010101" pitchFamily="49" charset="-122"/>
                <a:cs typeface="Symbol" panose="05050102010706020507" pitchFamily="18" charset="2"/>
              </a:rPr>
              <a:t>warmup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).</a:t>
            </a:r>
          </a:p>
          <a:p>
            <a:pPr lvl="1" algn="just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000" b="1" kern="100" dirty="0" err="1">
                <a:ea typeface="NSimSun" panose="02010609030101010101" pitchFamily="49" charset="-122"/>
                <a:cs typeface="Arial" panose="020B0604020202020204" pitchFamily="34" charset="0"/>
              </a:rPr>
              <a:t>Коллбэки</a:t>
            </a:r>
            <a:r>
              <a:rPr lang="ru-RU" sz="2000" b="1" kern="100" dirty="0">
                <a:ea typeface="NSimSun" panose="02010609030101010101" pitchFamily="49" charset="-122"/>
                <a:cs typeface="Arial" panose="020B0604020202020204" pitchFamily="34" charset="0"/>
              </a:rPr>
              <a:t>:</a:t>
            </a:r>
            <a:endParaRPr lang="ru-RU" sz="2000" kern="100" dirty="0">
              <a:ea typeface="NSimSun" panose="02010609030101010101" pitchFamily="49" charset="-122"/>
              <a:cs typeface="Symbol" panose="05050102010706020507" pitchFamily="18" charset="2"/>
            </a:endParaRPr>
          </a:p>
          <a:p>
            <a:pPr lvl="2" algn="just">
              <a:lnSpc>
                <a:spcPct val="115000"/>
              </a:lnSpc>
              <a:spcAft>
                <a:spcPts val="700"/>
              </a:spcAft>
              <a:tabLst>
                <a:tab pos="1350645" algn="l"/>
              </a:tabLst>
            </a:pPr>
            <a:r>
              <a:rPr lang="ru-RU" sz="2000" kern="100" dirty="0" err="1">
                <a:ea typeface="NSimSun" panose="02010609030101010101" pitchFamily="49" charset="-122"/>
                <a:cs typeface="Symbol" panose="05050102010706020507" pitchFamily="18" charset="2"/>
              </a:rPr>
              <a:t>TensorBoard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 для логирования.</a:t>
            </a:r>
          </a:p>
          <a:p>
            <a:pPr lvl="2" algn="just">
              <a:lnSpc>
                <a:spcPct val="115000"/>
              </a:lnSpc>
              <a:spcAft>
                <a:spcPts val="700"/>
              </a:spcAft>
              <a:tabLst>
                <a:tab pos="1350645" algn="l"/>
              </a:tabLst>
            </a:pPr>
            <a:r>
              <a:rPr lang="ru-RU" sz="2000" kern="100" dirty="0" err="1">
                <a:ea typeface="NSimSun" panose="02010609030101010101" pitchFamily="49" charset="-122"/>
                <a:cs typeface="Symbol" panose="05050102010706020507" pitchFamily="18" charset="2"/>
              </a:rPr>
              <a:t>ModelCheckpoint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 для сохранения лучших весов по </a:t>
            </a:r>
            <a:r>
              <a:rPr lang="ru-RU" sz="2000" kern="100" dirty="0" err="1">
                <a:ea typeface="NSimSun" panose="02010609030101010101" pitchFamily="49" charset="-122"/>
                <a:cs typeface="Symbol" panose="05050102010706020507" pitchFamily="18" charset="2"/>
              </a:rPr>
              <a:t>val_loss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 (файл best_model.keras.weights.h5).</a:t>
            </a:r>
          </a:p>
          <a:p>
            <a:pPr lvl="2" algn="just">
              <a:lnSpc>
                <a:spcPct val="115000"/>
              </a:lnSpc>
              <a:spcAft>
                <a:spcPts val="700"/>
              </a:spcAft>
              <a:tabLst>
                <a:tab pos="1350645" algn="l"/>
              </a:tabLst>
            </a:pPr>
            <a:r>
              <a:rPr lang="ru-RU" sz="2000" kern="100" dirty="0" err="1">
                <a:ea typeface="NSimSun" panose="02010609030101010101" pitchFamily="49" charset="-122"/>
                <a:cs typeface="Symbol" panose="05050102010706020507" pitchFamily="18" charset="2"/>
              </a:rPr>
              <a:t>EarlyStopping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 (</a:t>
            </a:r>
            <a:r>
              <a:rPr lang="ru-RU" sz="2000" kern="100" dirty="0" err="1">
                <a:ea typeface="NSimSun" panose="02010609030101010101" pitchFamily="49" charset="-122"/>
                <a:cs typeface="Symbol" panose="05050102010706020507" pitchFamily="18" charset="2"/>
              </a:rPr>
              <a:t>patience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=15, </a:t>
            </a:r>
            <a:r>
              <a:rPr lang="ru-RU" sz="2000" kern="100" dirty="0" err="1">
                <a:ea typeface="NSimSun" panose="02010609030101010101" pitchFamily="49" charset="-122"/>
                <a:cs typeface="Symbol" panose="05050102010706020507" pitchFamily="18" charset="2"/>
              </a:rPr>
              <a:t>min_delta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=0.0001, </a:t>
            </a:r>
            <a:r>
              <a:rPr lang="ru-RU" sz="2000" kern="100" dirty="0" err="1">
                <a:ea typeface="NSimSun" panose="02010609030101010101" pitchFamily="49" charset="-122"/>
                <a:cs typeface="Symbol" panose="05050102010706020507" pitchFamily="18" charset="2"/>
              </a:rPr>
              <a:t>restore_best_weights</a:t>
            </a: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=True).</a:t>
            </a:r>
          </a:p>
          <a:p>
            <a:pPr lvl="1" algn="just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000" kern="100" dirty="0">
                <a:ea typeface="NSimSun" panose="02010609030101010101" pitchFamily="49" charset="-122"/>
                <a:cs typeface="Symbol" panose="05050102010706020507" pitchFamily="18" charset="2"/>
              </a:rPr>
              <a:t>Обучение проводилось на CPU.</a:t>
            </a:r>
          </a:p>
        </p:txBody>
      </p:sp>
    </p:spTree>
    <p:extLst>
      <p:ext uri="{BB962C8B-B14F-4D97-AF65-F5344CB8AC3E}">
        <p14:creationId xmlns:p14="http://schemas.microsoft.com/office/powerpoint/2010/main" val="2578765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A657-03DC-F9D7-AB5A-70C67E99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348DB40-9F4D-5CA9-387A-9C996BA35F08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6563D585-9FAF-B513-C135-8DB8266C4081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E2B7548-26D6-0B9E-7207-EB8B15629F77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2A705694-5EE9-8AB6-57C5-24F25DC47C50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48D2828B-8783-591B-73F2-E59259E05418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968B6A2F-590C-FAD8-06F7-B073A856FE4E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CD7C20F0-C376-51A6-C31F-03DB7BAFBC3A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E84D1689-D47B-4724-3081-5549BE4A9CDA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26C551D6-BCDF-6DC3-387B-0AC3AC93EF9E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781DDFE2-9510-CCE4-5361-F757E3A2358D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4497614-1B58-1627-B525-B07A3DA8013A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3296316B-3021-16B0-DEE8-B0B70290E543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9B64FC96-08DA-67BF-FCB4-31915AC7EF52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F0AC062B-A74E-4B39-F6F3-B2389BB173F3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0AB6DDD2-EBFD-06D6-C7BA-E02F8CF2A4BD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31A6A1C3-40CB-F08D-F3E5-4D5565C82150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DF49DD53-239C-975B-4128-A5C474EBB6EF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BF4470D3-8B6B-538C-3FC5-1DA042FCEB99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DBA30EDC-11A7-CBE6-3A49-BB5AC06BE76F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E9A81499-18FC-F742-0144-ABF1529C0686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070E770B-A003-8EC4-9575-E957B3AA3CF5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AFDD6825-4C0B-43FE-6CF3-BCC37445059F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A1ABFC77-9596-2DE3-E1EE-81A4553E3B1F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F79C228A-AC05-1798-EC97-F8075E1F3607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BD5C1B9C-67DC-9C0D-2E22-549AEB74405A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9B8665FA-7FD6-A89C-5668-83598560E2EA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ADB47A37-4956-5CD3-5CE6-CE805ACAAA06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5F941696-8BBA-B1B5-60B9-8800706B98A0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F46D02CA-2E8D-431E-0FC1-9CD87008C5EF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142F02EB-776D-A801-3FA8-1645B570E64C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3703F565-E9F5-DEEA-C17B-B370B9594B66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E4D45F2D-BE2C-1EA4-164C-12A40D548BCF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851A699D-5990-2639-BD79-D540087F852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42A27E95-7362-2CE0-33CB-A66D8D3DA556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6DE7943-EC1D-A8EE-B5C8-9B39187E8AD2}"/>
              </a:ext>
            </a:extLst>
          </p:cNvPr>
          <p:cNvSpPr txBox="1"/>
          <p:nvPr/>
        </p:nvSpPr>
        <p:spPr>
          <a:xfrm>
            <a:off x="573704" y="218908"/>
            <a:ext cx="11822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Результаты Обучения: Графики Потерь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3F69FB-31B5-EFC0-2354-52C8AD18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7" y="902952"/>
            <a:ext cx="11503379" cy="57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0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25FD-C58D-796B-ED6E-C8CA11CC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F594D28-FF57-6E18-7D5C-BEFB9C46572F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FD6F1F66-82B2-3384-FD41-BC828F9631C4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E871E993-11B5-58EA-B133-0B1A83209F4F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4AA852B-7308-1973-4880-578E2E18544C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842A19B2-FE14-950E-C75F-4CB5A63E0C78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16D9D7A9-C11F-8D11-EA3B-5D13848B8D33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65A71C7D-ABAF-05AB-B7A1-A5D4A920E81B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FC521008-FD6E-9BCA-0852-32DAF927E945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89D0A39B-0A13-66B0-88EA-91A61FA0A8ED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1525C788-3F4F-1862-1144-6C3093C6E6F7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209CC3C1-F577-6B32-79E6-8B912C2BA22B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C9466930-8EA7-415D-C89F-C3FB8E5D2CE7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708DEAD7-75D7-4565-7513-91A029D28037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5FCCA482-5EA7-727D-4F3C-F9B7C4830C84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ACE7D7BD-FF9A-A23E-BD00-026E78193476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6EDC982B-B123-E09F-E1FA-995C0F8BDCBF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66D5E54D-36A2-18A0-0610-7526F95EDC2C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8AF51FC0-FAF3-50BE-A36C-2F163259B90A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823D21B4-6241-CD26-3893-535A62732001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FFEF50F9-B476-7686-6D96-B2CE887D9B11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93352494-5E68-2F99-C90E-9FA26A5E5F02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296E5309-8379-8C6A-2AC2-24F2893F8ECE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82A36F65-3109-06CC-CCF6-D39C2B0467A3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CF8DE298-4A92-4AFF-3BDA-EA0A1AE6F7D6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AED7CA22-F553-FFBC-E1B2-FBC0108306D9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07A72D83-EE2A-DE56-7CF0-B38243C32416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618A0471-0434-0009-99DB-12DD05288E75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4E95D942-3E3A-13E4-64C7-0CF558FAF648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5A04968F-5B94-B863-FDE7-4A0354107C18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E65903B5-241B-CD84-789E-7589C959F673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1725EE12-BF60-08C4-36D6-34078503E6E3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26E615EF-5987-FE62-AAC6-EC3543CEC074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4FABB571-D79D-4855-AB1D-ED24C705C4DA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0977DDC7-3901-82F2-B238-9D6BA96449B5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826B6F-CFC3-496F-6B51-B114967CC50F}"/>
              </a:ext>
            </a:extLst>
          </p:cNvPr>
          <p:cNvSpPr txBox="1"/>
          <p:nvPr/>
        </p:nvSpPr>
        <p:spPr>
          <a:xfrm>
            <a:off x="963157" y="795818"/>
            <a:ext cx="1113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Результаты Обучения: Графики Потерь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3301238-7340-CE69-2912-DBC1A36033E3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30AAD-E5F4-2BB9-1AC2-C69C5D5E5A9F}"/>
              </a:ext>
            </a:extLst>
          </p:cNvPr>
          <p:cNvSpPr txBox="1"/>
          <p:nvPr/>
        </p:nvSpPr>
        <p:spPr>
          <a:xfrm>
            <a:off x="963157" y="1846484"/>
            <a:ext cx="103023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534988" algn="just"/>
            <a:r>
              <a:rPr lang="ru-RU" sz="2000" dirty="0"/>
              <a:t>Графики показывают изменение функций потерь на обучающей (</a:t>
            </a:r>
            <a:r>
              <a:rPr lang="ru-RU" sz="2000" dirty="0" err="1"/>
              <a:t>loss</a:t>
            </a:r>
            <a:r>
              <a:rPr lang="ru-RU" sz="2000" dirty="0"/>
              <a:t>) и </a:t>
            </a:r>
            <a:r>
              <a:rPr lang="ru-RU" sz="2000" dirty="0" err="1"/>
              <a:t>валидационной</a:t>
            </a:r>
            <a:r>
              <a:rPr lang="ru-RU" sz="2000" dirty="0"/>
              <a:t> (</a:t>
            </a:r>
            <a:r>
              <a:rPr lang="ru-RU" sz="2000" dirty="0" err="1"/>
              <a:t>val_loss</a:t>
            </a:r>
            <a:r>
              <a:rPr lang="ru-RU" sz="2000" dirty="0"/>
              <a:t>) выборках в ходе двух фаз обучения.</a:t>
            </a:r>
          </a:p>
          <a:p>
            <a:pPr marL="0" lvl="1" indent="534988" algn="just"/>
            <a:r>
              <a:rPr lang="ru-RU" sz="2000" b="1" dirty="0"/>
              <a:t>Фаза 1 (Замороженный </a:t>
            </a:r>
            <a:r>
              <a:rPr lang="ru-RU" sz="2000" b="1" dirty="0" err="1"/>
              <a:t>Backbone</a:t>
            </a:r>
            <a:r>
              <a:rPr lang="ru-RU" sz="2000" b="1" dirty="0"/>
              <a:t>):</a:t>
            </a:r>
            <a:r>
              <a:rPr lang="ru-RU" sz="2000" dirty="0"/>
              <a:t> Наблюдается значительное снижение потерь, особенно на первых эпохах. </a:t>
            </a:r>
            <a:r>
              <a:rPr lang="ru-RU" sz="2000" dirty="0" err="1"/>
              <a:t>val_loss</a:t>
            </a:r>
            <a:r>
              <a:rPr lang="ru-RU" sz="2000" dirty="0"/>
              <a:t> достигает плато, указывая на необходимость </a:t>
            </a:r>
            <a:r>
              <a:rPr lang="ru-RU" sz="2000" dirty="0" err="1"/>
              <a:t>fine-tuning</a:t>
            </a:r>
            <a:r>
              <a:rPr lang="ru-RU" sz="2000" dirty="0"/>
              <a:t>.</a:t>
            </a:r>
          </a:p>
          <a:p>
            <a:pPr marL="0" lvl="1" indent="534988" algn="just"/>
            <a:r>
              <a:rPr lang="ru-RU" sz="2000" b="1" dirty="0"/>
              <a:t>Фаза 2 (Fine-</a:t>
            </a:r>
            <a:r>
              <a:rPr lang="ru-RU" sz="2000" b="1" dirty="0" err="1"/>
              <a:t>tuning</a:t>
            </a:r>
            <a:r>
              <a:rPr lang="ru-RU" sz="2000" b="1" dirty="0"/>
              <a:t>):</a:t>
            </a:r>
            <a:r>
              <a:rPr lang="ru-RU" sz="2000" dirty="0"/>
              <a:t> После разморозки </a:t>
            </a:r>
            <a:r>
              <a:rPr lang="ru-RU" sz="2000" dirty="0" err="1"/>
              <a:t>Backbone</a:t>
            </a:r>
            <a:r>
              <a:rPr lang="ru-RU" sz="2000" dirty="0"/>
              <a:t> и снижения LR, </a:t>
            </a:r>
            <a:r>
              <a:rPr lang="ru-RU" sz="2000" dirty="0" err="1"/>
              <a:t>val_loss</a:t>
            </a:r>
            <a:r>
              <a:rPr lang="ru-RU" sz="2000" dirty="0"/>
              <a:t> продолжает снижаться, достигая своего минимума на 62-й общей эпохе. </a:t>
            </a:r>
            <a:r>
              <a:rPr lang="ru-RU" sz="2000" dirty="0" err="1"/>
              <a:t>EarlyStopping</a:t>
            </a:r>
            <a:r>
              <a:rPr lang="ru-RU" sz="2000" dirty="0"/>
              <a:t> остановил обучение на 77-й эпохе, восстановив веса лучшей (62-й) эпохи.</a:t>
            </a:r>
          </a:p>
          <a:p>
            <a:pPr marL="0" lvl="1" indent="534988" algn="just"/>
            <a:r>
              <a:rPr lang="ru-RU" sz="2000" dirty="0"/>
              <a:t>Общая динамика свидетельствует о стабильном процессе обучения без явного переобучения.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2049007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39D3B-1781-7986-F8B7-0B69C0A05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ED720A1-349F-5657-F4A1-8731AA852779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E064A9FA-A3FB-3A7C-A088-ECF45F2D5A07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E9761679-FEBE-15C7-5DFB-F7B219A263C4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608054F-F715-FE81-894B-1D17C73E76D8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BE127EBB-E4C1-C7F4-5F3C-A55A92EDB23A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6FE06858-5D0B-D175-644A-9CD6A64F7319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F0CE023C-E217-969D-EE24-387BF790E385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A847CD6F-C82B-8576-AEA2-3CC74DF54A9C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02DB5ECB-509C-0BD8-B73D-7C49CBA0001D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676D9A9E-92AF-5921-A456-244B7175FFD4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4719C24-663F-4C3E-73A0-B352E5C22274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9EAAD928-6904-FDDA-BD67-A6DD03640EAE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C42A697C-C429-B9B5-EFCF-7B72B8367478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7BE8461A-03D2-A128-5D08-7B9BE46251AC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2DFE9E5F-ED44-AC04-BE00-32431BC13F6F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F83D062-5879-0749-90DB-7F094BBC4D3D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237B7294-AC95-D720-85CF-ACE7AD77E7C1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49E68282-BB29-3A90-07EB-A7743AE2E1EB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CF4EEB4C-452B-C328-7C5A-345871ADA0A5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45001DA4-CF39-E18C-3184-0A296A0FC2B0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81DBCB69-6DFB-E41F-53AF-743E61EB103E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EA023C22-C121-ABD9-B2B0-9151A2A0DA08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01F9615F-91C1-5754-41A1-CBD0924091FA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FA213BCD-3656-C078-563E-6D705FC0E7D3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81A41191-34C2-2373-D9AB-3E095B3E6DF1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D4241563-1C1A-0534-47CE-A9BF5C8A1490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8EF04383-9B87-DCDC-2116-872D6B32248F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720BF563-13F8-AA9F-116D-F5CA75EF411D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776AF2BC-E187-3431-BF06-FACD63D2F32B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0843DB4C-3F0D-264F-CBDC-721D362F3D15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51BB774F-E619-180B-1CF4-4BB88E53F694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2307A79E-B8B0-87AE-8748-9F6E3ED8CCD7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2C116064-EB8A-DCCF-289C-C7309A8D40D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5DF102D8-3BC8-9BB0-ABA8-D21EA53AFB72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5A1F267-414F-F952-DE25-9B3EA4F721A7}"/>
              </a:ext>
            </a:extLst>
          </p:cNvPr>
          <p:cNvSpPr txBox="1"/>
          <p:nvPr/>
        </p:nvSpPr>
        <p:spPr>
          <a:xfrm>
            <a:off x="573704" y="218908"/>
            <a:ext cx="11822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/>
              <a:t>Результаты Обучения: Графики Потерь</a:t>
            </a:r>
            <a:r>
              <a:rPr lang="en-US" sz="3200"/>
              <a:t>:</a:t>
            </a:r>
            <a:endParaRPr lang="ru-RU" sz="3200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3F50BAA-F1A6-C9BF-9368-34A902BA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1" y="826007"/>
            <a:ext cx="11740694" cy="59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82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898C4-4CDC-0986-8C7C-97B4AE219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A1846D0-EB6C-7F0B-5FDB-6268086FEBFA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2987D1FD-2ADB-0CB1-3092-9B5B2E1F314C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682C9E98-5D52-AC73-FABA-8855D9C36A72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02C4CB1-19CE-F5A4-3FDC-0246F1EAADE4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53AE7C7B-A43C-396C-367D-30D555AE7F2F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5185556C-852C-8195-2887-ED59D2278A1C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AF2C47DC-7DDE-882C-63AD-B9103E660C2F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301493C-E3FF-2842-1A85-506933610FF2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F74B863B-67CA-B856-DA24-E8C974043710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95D539C2-3FE9-B5D3-4CB5-49AC82F82149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171C02BB-8548-ADAA-7EFA-BB3578788AC8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22B4F8E5-97C0-786E-CC89-9947EBB0B0E6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CBAC1056-8F4C-EB83-10A9-72AA29A17147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64EC5295-4673-BAF5-C76C-CAE5E9E895D1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F946B581-522A-BC02-92F0-EC6DA15A0E4B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2A906F9B-A21C-CCB6-F0EC-6FFB5F302DDE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9290168F-B132-8FF1-69E5-BB471BEA7D85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90298F43-A6A9-C517-751D-CD4A0E3F96A1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6FE65F12-637E-C13A-63CE-655312B08726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C8F6A5AE-4111-2FD3-7841-382D87DE8445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86DBEA44-2316-BD02-2CB7-4043CEAD9BAC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0F0989E7-E253-EF1D-1C8B-07F34F2A21DB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96D71042-A6F7-0292-421E-F9E2067E0D58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16C18510-6E87-6027-46BD-73DE9E229D26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27E1830E-47C8-7656-39E1-7801F000CB79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63D33F82-87EB-85BB-1A83-5D90907E3C73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0F511525-0695-7517-D4CA-929AAB581A91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3A28D9B0-D39F-E870-F67F-CFFB702F72AA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A29AB167-3046-5F8A-F969-B91F64F41002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301ED482-D43E-E422-49B7-91D92AB4F8A1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726547A4-A0DC-AE99-7A48-1347904E2C70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C56D4476-0600-67BB-11BF-6EFB52A396AA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ACBFC2CF-C709-8AE0-6F9C-81F420A86419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026A8CEE-F546-B5CF-59B4-4459A4C9A666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063240-7C55-60E0-6F7F-95C5D356F947}"/>
              </a:ext>
            </a:extLst>
          </p:cNvPr>
          <p:cNvSpPr txBox="1"/>
          <p:nvPr/>
        </p:nvSpPr>
        <p:spPr>
          <a:xfrm>
            <a:off x="963157" y="795818"/>
            <a:ext cx="1113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Оценка Качества: Precision, </a:t>
            </a:r>
            <a:r>
              <a:rPr lang="ru-RU" sz="3200" dirty="0" err="1"/>
              <a:t>Recall</a:t>
            </a:r>
            <a:r>
              <a:rPr lang="ru-RU" sz="3200" dirty="0"/>
              <a:t>, F1-score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199A996-799A-F2F0-3BF2-FFADA2F963BD}"/>
              </a:ext>
            </a:extLst>
          </p:cNvPr>
          <p:cNvSpPr/>
          <p:nvPr/>
        </p:nvSpPr>
        <p:spPr>
          <a:xfrm>
            <a:off x="568662" y="685800"/>
            <a:ext cx="11046395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7D0CB-0FDE-9D13-926C-375A707458C4}"/>
              </a:ext>
            </a:extLst>
          </p:cNvPr>
          <p:cNvSpPr txBox="1"/>
          <p:nvPr/>
        </p:nvSpPr>
        <p:spPr>
          <a:xfrm>
            <a:off x="1018557" y="1449758"/>
            <a:ext cx="1054524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452438"/>
            <a:r>
              <a:rPr lang="ru-RU" sz="2000" dirty="0"/>
              <a:t>Оценка производительности лучшей модели (с 62-й эпохи) проводилась на </a:t>
            </a:r>
            <a:r>
              <a:rPr lang="ru-RU" sz="2000" dirty="0" err="1"/>
              <a:t>валидационном</a:t>
            </a:r>
            <a:r>
              <a:rPr lang="ru-RU" sz="2000" dirty="0"/>
              <a:t> наборе данных.</a:t>
            </a:r>
          </a:p>
          <a:p>
            <a:pPr marL="0" lvl="1" indent="452438"/>
            <a:r>
              <a:rPr lang="ru-RU" sz="2000" dirty="0"/>
              <a:t>Для определения True </a:t>
            </a:r>
            <a:r>
              <a:rPr lang="ru-RU" sz="2000" dirty="0" err="1"/>
              <a:t>Positives</a:t>
            </a:r>
            <a:r>
              <a:rPr lang="ru-RU" sz="2000" dirty="0"/>
              <a:t> использовался порог </a:t>
            </a:r>
            <a:r>
              <a:rPr lang="ru-RU" sz="2000" b="1" dirty="0" err="1"/>
              <a:t>IoU</a:t>
            </a:r>
            <a:r>
              <a:rPr lang="ru-RU" sz="2000" b="1" dirty="0"/>
              <a:t> = 0.1</a:t>
            </a:r>
            <a:r>
              <a:rPr lang="ru-RU" sz="2000" dirty="0"/>
              <a:t>.</a:t>
            </a:r>
          </a:p>
          <a:p>
            <a:pPr marL="0" lvl="1" indent="452438"/>
            <a:r>
              <a:rPr lang="ru-RU" sz="2000" b="1" dirty="0"/>
              <a:t>Результаты по классам:</a:t>
            </a:r>
            <a:endParaRPr lang="ru-RU" sz="2000" dirty="0"/>
          </a:p>
          <a:p>
            <a:pPr marL="0" lvl="2" indent="452438"/>
            <a:r>
              <a:rPr lang="ru-RU" sz="2000" b="1" dirty="0"/>
              <a:t>Класс "</a:t>
            </a:r>
            <a:r>
              <a:rPr lang="ru-RU" sz="2000" b="1" dirty="0" err="1"/>
              <a:t>pit</a:t>
            </a:r>
            <a:r>
              <a:rPr lang="ru-RU" sz="2000" b="1" dirty="0"/>
              <a:t>" (Яма):</a:t>
            </a:r>
            <a:endParaRPr lang="ru-RU" sz="2000" dirty="0"/>
          </a:p>
          <a:p>
            <a:pPr marL="0" lvl="3" indent="452438"/>
            <a:r>
              <a:rPr lang="ru-RU" sz="2000" dirty="0"/>
              <a:t>Precision: 0.8785</a:t>
            </a:r>
          </a:p>
          <a:p>
            <a:pPr marL="0" lvl="3" indent="452438"/>
            <a:r>
              <a:rPr lang="ru-RU" sz="2000" dirty="0" err="1"/>
              <a:t>Recall</a:t>
            </a:r>
            <a:r>
              <a:rPr lang="ru-RU" sz="2000" dirty="0"/>
              <a:t>: 0.6300</a:t>
            </a:r>
          </a:p>
          <a:p>
            <a:pPr marL="0" lvl="3" indent="452438"/>
            <a:r>
              <a:rPr lang="ru-RU" sz="2000" b="1" dirty="0"/>
              <a:t>F1-score: 0.7338</a:t>
            </a:r>
            <a:endParaRPr lang="ru-RU" sz="2000" dirty="0"/>
          </a:p>
          <a:p>
            <a:pPr marL="0" lvl="3" indent="452438"/>
            <a:r>
              <a:rPr lang="ru-RU" sz="2000" dirty="0"/>
              <a:t>(TP: 470, FP: 65, FN: 276)</a:t>
            </a:r>
          </a:p>
          <a:p>
            <a:pPr marL="0" lvl="1" indent="452438"/>
            <a:r>
              <a:rPr lang="ru-RU" sz="2000" b="1" dirty="0"/>
              <a:t>Итоговые метрики (Micro-</a:t>
            </a:r>
            <a:r>
              <a:rPr lang="ru-RU" sz="2000" b="1" dirty="0" err="1"/>
              <a:t>Averaged</a:t>
            </a:r>
            <a:r>
              <a:rPr lang="ru-RU" sz="2000" b="1" dirty="0"/>
              <a:t>):</a:t>
            </a:r>
            <a:endParaRPr lang="ru-RU" sz="2000" dirty="0"/>
          </a:p>
          <a:p>
            <a:pPr marL="0" lvl="2" indent="452438"/>
            <a:r>
              <a:rPr lang="ru-RU" sz="2000" dirty="0"/>
              <a:t>Micro-Precision: 0.8311</a:t>
            </a:r>
          </a:p>
          <a:p>
            <a:pPr marL="0" lvl="2" indent="452438"/>
            <a:r>
              <a:rPr lang="ru-RU" sz="2000" dirty="0"/>
              <a:t>Micro-</a:t>
            </a:r>
            <a:r>
              <a:rPr lang="ru-RU" sz="2000" dirty="0" err="1"/>
              <a:t>Recall</a:t>
            </a:r>
            <a:r>
              <a:rPr lang="ru-RU" sz="2000" dirty="0"/>
              <a:t>: 0.6268</a:t>
            </a:r>
          </a:p>
          <a:p>
            <a:pPr marL="0" lvl="2" indent="452438"/>
            <a:r>
              <a:rPr lang="ru-RU" sz="2000" b="1" dirty="0"/>
              <a:t>Micro-F1-score: 0.7146</a:t>
            </a:r>
            <a:endParaRPr lang="ru-RU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2CB4EC-CE18-0A76-0B67-12774BCB246A}"/>
              </a:ext>
            </a:extLst>
          </p:cNvPr>
          <p:cNvSpPr txBox="1"/>
          <p:nvPr/>
        </p:nvSpPr>
        <p:spPr>
          <a:xfrm>
            <a:off x="4271609" y="2695523"/>
            <a:ext cx="77158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452438"/>
            <a:r>
              <a:rPr lang="ru-RU" sz="2000" b="1" dirty="0"/>
              <a:t>Класс "</a:t>
            </a:r>
            <a:r>
              <a:rPr lang="ru-RU" sz="2000" b="1" dirty="0" err="1"/>
              <a:t>crack</a:t>
            </a:r>
            <a:r>
              <a:rPr lang="ru-RU" sz="2000" b="1" dirty="0"/>
              <a:t>" (Трещина):</a:t>
            </a:r>
            <a:endParaRPr lang="ru-RU" sz="2000" dirty="0"/>
          </a:p>
          <a:p>
            <a:pPr marL="0" lvl="3" indent="452438"/>
            <a:r>
              <a:rPr lang="ru-RU" sz="2000" dirty="0"/>
              <a:t>Precision: 0.7967</a:t>
            </a:r>
          </a:p>
          <a:p>
            <a:pPr marL="0" lvl="3" indent="452438"/>
            <a:r>
              <a:rPr lang="ru-RU" sz="2000" dirty="0" err="1"/>
              <a:t>Recall</a:t>
            </a:r>
            <a:r>
              <a:rPr lang="ru-RU" sz="2000" dirty="0"/>
              <a:t>: 0.6242</a:t>
            </a:r>
          </a:p>
          <a:p>
            <a:pPr marL="0" lvl="3" indent="452438"/>
            <a:r>
              <a:rPr lang="ru-RU" sz="2000" b="1" dirty="0"/>
              <a:t>F1-score: 0.7000</a:t>
            </a:r>
            <a:endParaRPr lang="ru-RU" sz="2000" dirty="0"/>
          </a:p>
          <a:p>
            <a:pPr marL="0" lvl="3" indent="452438"/>
            <a:r>
              <a:rPr lang="ru-RU" sz="2000" dirty="0"/>
              <a:t>(TP: 588, FP: 150, FN: 354)</a:t>
            </a:r>
          </a:p>
        </p:txBody>
      </p:sp>
    </p:spTree>
    <p:extLst>
      <p:ext uri="{BB962C8B-B14F-4D97-AF65-F5344CB8AC3E}">
        <p14:creationId xmlns:p14="http://schemas.microsoft.com/office/powerpoint/2010/main" val="856900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4BAC-94D7-3936-39F7-1686EC5B5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0371EB1-DD60-50F1-EA48-9233A828C465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0CAC56C7-F0C2-2562-0102-FC86739304BB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D432A6C6-EA64-6ED7-988A-A3486F826B0A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8D16843C-4DE7-3ABA-8599-B449877357C0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705FCA91-77FA-348C-9CD7-0DD9F82B0FAF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BE432F62-E5A9-022F-309B-47E98384241F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F29E6BC5-E697-FB3F-DBBF-8C2895ACFE19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87693B64-4CC3-6A39-82AE-E4B6A3835D5D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94A6E6A1-41A3-7CDF-B4C6-EC1DC9A0D2E4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0CB7F614-08BD-E157-F5CB-879A029DBCF1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3475D0D7-DD7C-9D9E-4CAE-A6CF3374A720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415996B-FEE2-FB44-B8B1-023060D7C69D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67837B4B-7EF8-495A-63CD-F5BE9AA669F5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193773B4-367A-5B16-4B1F-F3DDFF3695BA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17C37B88-B655-0861-4E52-345A164E5805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09C3EE60-B411-3CD0-58E9-E8D2AA5A54B6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882DDD79-90B1-CDF2-73D4-7AAEC27BBD17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74605997-80DB-E4C8-9AD0-25A8916C2A90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5AC6FF31-354E-AECA-9C9E-2A617390EBAC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29629B90-CB58-13FF-A30D-617E95149460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FFB3BBB5-398B-CC27-120A-4B2530630BA2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FD4F4CB2-539A-FF6D-95F8-3C6AF7EE92C6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09472EA9-C9A6-02F1-8C4F-1AD3681CD162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85CFD6AC-52AB-39C5-5CA2-95D81EBCBF4B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082F1FE5-508F-74C9-E8EF-E1C14C48D3CE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67EF5E4A-C25A-4947-DB83-3EFEE69314A9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1E1E4464-92CE-5DF9-E008-B3E2E3AE4347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E35650D4-1E47-C5CF-811E-F9C38BD568E1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0C21ACA5-8650-4524-68BE-7091246910A3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66CD657B-E728-131E-15F9-FEA1288B3B1B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9F1B3EF6-37D1-165D-98EF-0680833E164F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C6A43460-3C77-2578-9707-35BCAABA3655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8D7149BD-C36B-6341-CA0F-F55F7E2F5538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60CA9A19-91AA-C760-2946-9E0895419344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B1C82C-0F7E-E8CA-ABE1-431B6CB55234}"/>
              </a:ext>
            </a:extLst>
          </p:cNvPr>
          <p:cNvSpPr txBox="1"/>
          <p:nvPr/>
        </p:nvSpPr>
        <p:spPr>
          <a:xfrm>
            <a:off x="619536" y="456192"/>
            <a:ext cx="1113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Оценка Качества: Precision, </a:t>
            </a:r>
            <a:r>
              <a:rPr lang="ru-RU" sz="3200" dirty="0" err="1"/>
              <a:t>Recall</a:t>
            </a:r>
            <a:r>
              <a:rPr lang="ru-RU" sz="3200" dirty="0"/>
              <a:t>, F1-score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9AEEE-AF56-AA4E-2968-4C336FEE3990}"/>
              </a:ext>
            </a:extLst>
          </p:cNvPr>
          <p:cNvSpPr txBox="1"/>
          <p:nvPr/>
        </p:nvSpPr>
        <p:spPr>
          <a:xfrm>
            <a:off x="619536" y="1027797"/>
            <a:ext cx="10866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452438"/>
            <a:r>
              <a:rPr lang="ru-RU" sz="2000" dirty="0"/>
              <a:t>Высокий Precision указывает на то, что модель редко ошибается, когда объявляет детекцию. Умеренный </a:t>
            </a:r>
            <a:r>
              <a:rPr lang="ru-RU" sz="2000" dirty="0" err="1"/>
              <a:t>Recall</a:t>
            </a:r>
            <a:r>
              <a:rPr lang="ru-RU" sz="2000" dirty="0"/>
              <a:t>, вероятно, связан с ограниченным временем обучения на CPU.</a:t>
            </a:r>
          </a:p>
          <a:p>
            <a:pPr marL="0" lvl="2" indent="452438"/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C55591-F8C5-D607-E112-691E9D50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05" y="1749700"/>
            <a:ext cx="7884841" cy="472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4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BB0E6-FA63-4506-3EAC-1ADD6474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A369048-F27E-DE85-0F82-6476CF3DDA91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2DDEC0B0-881B-1599-3C9D-A77D84181061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AB8A6A53-A92B-4C7D-4116-D2DD3E0EAF82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3989E3F1-5744-FC75-3EAC-99643B42A56A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06C47CE4-9426-EB15-75E9-C6A3F4878CD1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FD9CFDB9-06AF-AB86-B64B-E118F954CED5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2C0639F9-40D2-A2EC-F3B3-D9FDF27D91DC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953D93F-CED8-590F-71B6-4DD07388BA60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0B1C4F7B-0755-9AEC-2AFB-EA0FA0032CCB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4E18074B-D62C-5DAD-6066-C0E525B6F427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0D8CB5C0-0A72-8EE1-7F61-C5FD5A391B9D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3059503B-B30E-EB28-89DE-5FBCD81FA09D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6090FB7F-B278-D2D2-F39F-DE1CA08DD6B8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D07FA586-7DE0-D968-B5D1-4DEDC73E9D86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1A70E4D4-0C2B-EE5E-E26E-65811B1E7741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B3FC57D4-3C74-1F0D-6820-820D7D22C27F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434BB21E-C5DC-C15F-4F7E-550827A01348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E28E8EF7-5005-2B3A-08D9-0E2780024276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25874321-73E4-91D3-4083-65E5444F6F47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F20DEAD0-69D5-62E1-49F0-3812F88A6DC8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0AD2769C-A640-84C5-DBEF-6629CDF22F88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1A35A6D5-108A-D7AD-5D87-97983EA03CD3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74FFD24F-C035-3B5F-C494-CBF8656450E6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F71C8157-DA72-8C15-065F-79AB3BE40328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0B1CAC08-F4AD-11D6-9A9D-4DF5643BD52F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E85CC42D-19C0-19A6-B87F-6941A57714DF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A013B907-C083-AD4E-1CB9-065712E5CB11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139B2168-80DC-D790-4E54-87F21CA06B10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C8E82FB1-A840-B6F4-AE3E-DAF5FA158356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5DE8D9BC-1108-0983-1DE1-876733065BFB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8439E969-9E47-2042-73A3-59D02342E47D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E2F5AF01-174A-9B3A-6FAD-BA73377D8D67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0345BE42-A4B0-2D4E-28C9-DC8CBB1436C6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FB9B2175-D474-665D-F78A-5950F8D216D2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6A5B04-8E20-85D5-E8C5-57AD5F243A2B}"/>
              </a:ext>
            </a:extLst>
          </p:cNvPr>
          <p:cNvSpPr txBox="1"/>
          <p:nvPr/>
        </p:nvSpPr>
        <p:spPr>
          <a:xfrm>
            <a:off x="963156" y="795818"/>
            <a:ext cx="1016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Сравнение Результатов с YOLOv8n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A3BB2-0644-A008-7D22-81E635D4BAC5}"/>
              </a:ext>
            </a:extLst>
          </p:cNvPr>
          <p:cNvSpPr txBox="1"/>
          <p:nvPr/>
        </p:nvSpPr>
        <p:spPr>
          <a:xfrm>
            <a:off x="846234" y="1660203"/>
            <a:ext cx="107175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452438"/>
            <a:r>
              <a:rPr lang="ru-RU" sz="2000" dirty="0"/>
              <a:t>Сравнение Результатов с YOLOv8n</a:t>
            </a:r>
          </a:p>
          <a:p>
            <a:pPr marL="0" lvl="1" indent="452438"/>
            <a:r>
              <a:rPr lang="ru-RU" sz="2000" dirty="0"/>
              <a:t>Для </a:t>
            </a:r>
            <a:r>
              <a:rPr lang="ru-RU" sz="2000" dirty="0" err="1"/>
              <a:t>контекстуализации</a:t>
            </a:r>
            <a:r>
              <a:rPr lang="ru-RU" sz="2000" dirty="0"/>
              <a:t> результатов, проведено сравнение с </a:t>
            </a:r>
            <a:r>
              <a:rPr lang="ru-RU" sz="2000" dirty="0" err="1"/>
              <a:t>предобученной</a:t>
            </a:r>
            <a:r>
              <a:rPr lang="ru-RU" sz="2000" dirty="0"/>
              <a:t> моделью YOLOv8n, также оцененной на нашем </a:t>
            </a:r>
            <a:r>
              <a:rPr lang="ru-RU" sz="2000" dirty="0" err="1"/>
              <a:t>валидационном</a:t>
            </a:r>
            <a:r>
              <a:rPr lang="ru-RU" sz="2000" dirty="0"/>
              <a:t> датасете с порогом </a:t>
            </a:r>
            <a:r>
              <a:rPr lang="ru-RU" sz="2000" dirty="0" err="1"/>
              <a:t>IoU</a:t>
            </a:r>
            <a:r>
              <a:rPr lang="ru-RU" sz="2000" dirty="0"/>
              <a:t>=0.1.</a:t>
            </a:r>
          </a:p>
          <a:p>
            <a:pPr marL="0" lvl="1" indent="452438"/>
            <a:r>
              <a:rPr lang="ru-RU" sz="2000" b="1" dirty="0"/>
              <a:t>Результаты YOLOv8n:</a:t>
            </a:r>
            <a:endParaRPr lang="ru-RU" sz="2000" dirty="0"/>
          </a:p>
          <a:p>
            <a:pPr marL="0" lvl="2" indent="452438"/>
            <a:r>
              <a:rPr lang="ru-RU" sz="2000" dirty="0"/>
              <a:t>Класс "</a:t>
            </a:r>
            <a:r>
              <a:rPr lang="ru-RU" sz="2000" dirty="0" err="1"/>
              <a:t>pit</a:t>
            </a:r>
            <a:r>
              <a:rPr lang="ru-RU" sz="2000" dirty="0"/>
              <a:t>": F1-score = 0.8164</a:t>
            </a:r>
          </a:p>
          <a:p>
            <a:pPr marL="0" lvl="2" indent="452438"/>
            <a:r>
              <a:rPr lang="ru-RU" sz="2000" dirty="0"/>
              <a:t>Класс "</a:t>
            </a:r>
            <a:r>
              <a:rPr lang="ru-RU" sz="2000" dirty="0" err="1"/>
              <a:t>crack</a:t>
            </a:r>
            <a:r>
              <a:rPr lang="ru-RU" sz="2000" dirty="0"/>
              <a:t>": F1-score = 0.7615</a:t>
            </a:r>
          </a:p>
          <a:p>
            <a:pPr marL="0" lvl="2" indent="452438"/>
            <a:r>
              <a:rPr lang="ru-RU" sz="2000" b="1" dirty="0"/>
              <a:t>Micro-F1-score: 0.7787</a:t>
            </a:r>
            <a:endParaRPr lang="ru-RU" sz="2000" dirty="0"/>
          </a:p>
          <a:p>
            <a:pPr marL="0" lvl="1" indent="452438"/>
            <a:r>
              <a:rPr lang="ru-RU" sz="2000" b="1" dirty="0"/>
              <a:t>Анализ:</a:t>
            </a:r>
            <a:r>
              <a:rPr lang="ru-RU" sz="2000" dirty="0"/>
              <a:t> YOLOv8n демонстрирует более высокий F1-score, что ожидаемо для </a:t>
            </a:r>
            <a:r>
              <a:rPr lang="ru-RU" sz="2000" dirty="0" err="1"/>
              <a:t>state-of-the-art</a:t>
            </a:r>
            <a:r>
              <a:rPr lang="ru-RU" sz="2000" dirty="0"/>
              <a:t> архитектуры. Однако, разработанная модель DetectorV3_RetinaNet показала </a:t>
            </a:r>
            <a:r>
              <a:rPr lang="ru-RU" sz="2000" b="1" dirty="0"/>
              <a:t>сопоставимый Precision</a:t>
            </a:r>
            <a:r>
              <a:rPr lang="ru-RU" sz="2000" dirty="0"/>
              <a:t> и достигла значимого F1-score (~0.71), что подтверждает корректность выбранного подхода и успешность процесса разработки и отладки, несмотря на вычислительные ограничения.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5A519A3-4CAB-3168-FA69-E50832870D08}"/>
              </a:ext>
            </a:extLst>
          </p:cNvPr>
          <p:cNvSpPr/>
          <p:nvPr/>
        </p:nvSpPr>
        <p:spPr>
          <a:xfrm>
            <a:off x="568662" y="685799"/>
            <a:ext cx="11046395" cy="5581437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23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C0BA0-FED2-3A44-EB73-3A91A3EC8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944A221-095E-7F8A-427C-F02598E13D5E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5E236EC0-E145-8E5D-92F1-CFBF9F0C980A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7D52D097-A0AA-5939-9AA6-CC6594E9476A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0414B0BA-AA3D-BE31-D572-1FD704B2C4B3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A2F24405-B1B7-E337-8FA4-E8ABEB36CF90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7BE23E59-97A7-0BEF-032A-A51FD0DDC3E5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F5188836-D2EE-E07D-6312-ED99B3049027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A8E20D73-9BE1-B488-C1CE-E56B699BBD75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0E1DDC4C-182D-5460-B98C-0FF820B6319E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A7766532-83B0-C815-F0D1-93617EC0DE4F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47A540E2-04A7-08EB-7D04-5F5D2E07B94B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1722086E-CE49-0467-DC9D-B5A8C886B98E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79160D2B-DF82-9AE9-3273-F0743920454F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60A6FE31-F1E3-B2CC-45D5-C1CD4F2A479F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2530EE44-71DB-28B2-6AB6-77FCD8FAAADC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19491CC-4CF0-90AE-B435-ED5035E2329E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1F9F074B-EF99-372F-A9E7-4EAE9AE39906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4F9C5671-53A8-922F-AED9-981E7C7E33FC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9B20BB7B-2087-D547-837F-EBB6A0D40605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92E601DC-A399-F21B-475D-7C672C972BDA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B51A6EEF-791E-68CB-A71A-EDF2C434AFF8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9F2269A4-5DFC-C3FA-C0E4-02044BE30DD9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5BD0F9B9-AE2B-6EC9-BD18-92038B197DEE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9CF8E15E-3A7E-A49C-BAF6-85F3A23B52D3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CA1407E9-B9E4-4164-3503-E7B203AAD7B3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39C0651A-98B3-9B28-AF07-9AA549398A39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AAF93FF8-E12C-8B5C-FB62-121E9BC9FD1B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21359BD0-8165-B8AE-5C53-E4CAB2D20871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C24564C3-A8C6-466A-D908-9B8B0B58FB83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824BE0DA-ED52-F21A-7BBE-CBB91699692E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5456F29D-749F-0294-B9B4-4751F853A082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801792CB-23BE-C76C-6549-06BB363F451E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2253511D-B5A8-7480-E7E9-8C349E14C6AA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F748FCD0-DB3C-4D61-47CA-5658C8CF5B62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CC6222-E528-D0CD-606E-16CA3751BA98}"/>
              </a:ext>
            </a:extLst>
          </p:cNvPr>
          <p:cNvSpPr txBox="1"/>
          <p:nvPr/>
        </p:nvSpPr>
        <p:spPr>
          <a:xfrm>
            <a:off x="927880" y="457897"/>
            <a:ext cx="1016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Сравнение Результатов с YOLOv8n</a:t>
            </a:r>
            <a:r>
              <a:rPr lang="en-US" sz="3200" dirty="0"/>
              <a:t>:</a:t>
            </a:r>
            <a:endParaRPr lang="ru-RU" sz="32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BA58903-FFC5-987E-8C4B-E68485B7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42" y="1033355"/>
            <a:ext cx="9763201" cy="54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5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ctrTitle"/>
          </p:nvPr>
        </p:nvSpPr>
        <p:spPr>
          <a:xfrm>
            <a:off x="480000" y="545625"/>
            <a:ext cx="7397600" cy="83717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spAutoFit/>
          </a:bodyPr>
          <a:lstStyle/>
          <a:p>
            <a:pPr algn="l">
              <a:spcBef>
                <a:spcPts val="0"/>
              </a:spcBef>
              <a:buSzPts val="990"/>
            </a:pPr>
            <a:r>
              <a:rPr lang="ru" sz="4267" b="1">
                <a:solidFill>
                  <a:srgbClr val="124E73"/>
                </a:solidFill>
              </a:rPr>
              <a:t>Выводы</a:t>
            </a:r>
            <a:endParaRPr sz="4267" b="1">
              <a:solidFill>
                <a:srgbClr val="124E73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56400" y="1532233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610600" y="1534234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1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082701" y="1432634"/>
            <a:ext cx="6545600" cy="11656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Эффективность:</a:t>
            </a:r>
            <a:r>
              <a:rPr lang="ru" sz="1867">
                <a:solidFill>
                  <a:srgbClr val="124E73"/>
                </a:solidFill>
              </a:rPr>
              <a:t> Квадрокоптеры с камерами и компьютерным зрением могут эффективно обнаруживать ямы на дорогах с высокой </a:t>
            </a:r>
            <a:endParaRPr sz="1867">
              <a:solidFill>
                <a:srgbClr val="124E73"/>
              </a:solidFill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точностью и скоростью.</a:t>
            </a:r>
            <a:endParaRPr sz="1867">
              <a:solidFill>
                <a:srgbClr val="124E73"/>
              </a:solidFill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082701" y="2728268"/>
            <a:ext cx="6545600" cy="13955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Экономическая целесообразность: </a:t>
            </a:r>
            <a:r>
              <a:rPr lang="ru" sz="1867">
                <a:solidFill>
                  <a:srgbClr val="124E73"/>
                </a:solidFill>
              </a:rPr>
              <a:t>Внедрение системы обнаружения ям может быть экономически целесообразным за счет снижения аварийности, уменьшения затрат на ремонт транспортных средств </a:t>
            </a:r>
            <a:endParaRPr sz="1867">
              <a:solidFill>
                <a:srgbClr val="124E73"/>
              </a:solidFill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>
                <a:solidFill>
                  <a:srgbClr val="124E73"/>
                </a:solidFill>
              </a:rPr>
              <a:t>и экономии на рабочей силе.</a:t>
            </a:r>
            <a:endParaRPr sz="1867">
              <a:solidFill>
                <a:srgbClr val="124E73"/>
              </a:solidFill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1082701" y="4291901"/>
            <a:ext cx="6545600" cy="13955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ru" sz="1867" b="1">
                <a:solidFill>
                  <a:srgbClr val="124E73"/>
                </a:solidFill>
              </a:rPr>
              <a:t>Повышение безопасности: </a:t>
            </a:r>
            <a:r>
              <a:rPr lang="ru" sz="1867">
                <a:solidFill>
                  <a:srgbClr val="124E73"/>
                </a:solidFill>
              </a:rPr>
              <a:t>Своевременное обнаружение и ремонт ям с помощью квадрокоптеров способствует повышению безопасности дорожного движения и снижению риска аварий.</a:t>
            </a:r>
            <a:endParaRPr sz="1867">
              <a:solidFill>
                <a:srgbClr val="124E73"/>
              </a:solidFill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endParaRPr sz="1867">
              <a:solidFill>
                <a:srgbClr val="124E73"/>
              </a:solidFill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556400" y="2811467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"/>
          </p:nvPr>
        </p:nvSpPr>
        <p:spPr>
          <a:xfrm>
            <a:off x="610600" y="2813467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2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556400" y="4375100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"/>
          </p:nvPr>
        </p:nvSpPr>
        <p:spPr>
          <a:xfrm>
            <a:off x="610600" y="4377101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3</a:t>
            </a:r>
            <a:endParaRPr sz="1867" b="1">
              <a:solidFill>
                <a:srgbClr val="124E73"/>
              </a:solidFill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1082701" y="5603934"/>
            <a:ext cx="6545600" cy="9357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Масштабируемость и гибкость: </a:t>
            </a:r>
            <a:r>
              <a:rPr lang="ru" sz="1867">
                <a:solidFill>
                  <a:srgbClr val="124E73"/>
                </a:solidFill>
              </a:rPr>
              <a:t>Система может быть масштабирована для охвата больших территорий и адаптирована к различным типам дорог и условиям.</a:t>
            </a:r>
            <a:endParaRPr sz="1867">
              <a:solidFill>
                <a:srgbClr val="124E73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556400" y="5687133"/>
            <a:ext cx="480000" cy="480000"/>
          </a:xfrm>
          <a:prstGeom prst="rect">
            <a:avLst/>
          </a:prstGeom>
          <a:solidFill>
            <a:srgbClr val="F6F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D6CFC1"/>
              </a:solidFill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610600" y="5689134"/>
            <a:ext cx="371600" cy="4760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ru" sz="1867" b="1">
                <a:solidFill>
                  <a:srgbClr val="124E73"/>
                </a:solidFill>
              </a:rPr>
              <a:t>4</a:t>
            </a:r>
            <a:endParaRPr sz="1867" b="1">
              <a:solidFill>
                <a:srgbClr val="124E73"/>
              </a:solidFill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l="40456" r="18362"/>
          <a:stretch/>
        </p:blipFill>
        <p:spPr>
          <a:xfrm>
            <a:off x="7439501" y="-2933"/>
            <a:ext cx="47525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B32B-C1C3-E766-39BC-BFB2B7F3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3EFE9E4-7F7E-F9D9-DB1D-393702078CCD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6E1B248-FFC0-AB35-DDC3-754F0CE3E441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3B3A08DD-9265-524F-4B71-E27139481FA2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E043CE60-0A0C-C40E-470A-1E1CD283A0E7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B1F98A01-07F4-5A32-0394-214FFE224D8D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99C676A4-AC60-CF36-3CCA-AB19062D46FD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92187156-6E00-21FC-8017-B82777B77021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1A61FBF-630A-4203-444E-14C480319A0C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6FE3739F-6449-733B-D180-C80AD2A69086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B81AD836-F8BA-D50E-F4FE-A835A75E7D9B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937FCFA1-A3CF-6D85-F3BD-1658A5F0A85A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3888EC45-958D-2CB5-75CE-0AD3718A4574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CE547E25-10C5-656C-F7B7-9CFECC42A14B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638B416B-07C1-2332-47C1-50D374935871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FBEC89D9-FAC2-2D7E-7854-D0B2F48B6564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ECB3673-AE04-EA55-C0DB-BB79FA097C0A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D69CAD61-1611-5AB3-87CF-FC31FA03B544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48459FE4-ECD9-5C90-38C7-6A4E95CA8D68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41308917-C2A5-AD12-FBCD-F4231F207AE4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7EABE265-B929-BA67-ADA0-417C047C3D96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0C6F7315-70DA-B547-2A6C-21FCE194E321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42DBD58A-B5B1-C5BE-D452-B30B963F0A03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C39756DB-4F6C-97A1-83BE-6512AD57B0A1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4A5938C7-F6BB-0E4D-90B2-23437CEBFC49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F03D976A-2C5F-47AE-4345-D7327B92C226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835FB600-1EE8-BAC0-C219-5E740CC77EF5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049DAA7C-3259-020A-7958-F310F58B8EDA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5EAD347D-6836-8C8C-65FF-778BFA0ABA25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DB7E260B-6ECE-1C73-CCC1-A655D8F3D859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5F06F251-12DD-2DCE-8A70-780F49337496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D22676B9-91D2-2FAD-4C6F-44E62DAACCB0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4A71ACEC-53BD-AAAE-E131-5101020514C5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C1937523-6379-97EF-1DD7-E54DEC8DAEAC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29575392-EED9-3077-F526-41F16BC9ABA9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D526B-B38B-6E9B-EB1E-9EBC8CDF2137}"/>
              </a:ext>
            </a:extLst>
          </p:cNvPr>
          <p:cNvSpPr txBox="1"/>
          <p:nvPr/>
        </p:nvSpPr>
        <p:spPr>
          <a:xfrm>
            <a:off x="963156" y="795818"/>
            <a:ext cx="1016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Основные Результаты и Выводы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06A93402-1FB5-C7F1-8E79-2FD13D423721}"/>
              </a:ext>
            </a:extLst>
          </p:cNvPr>
          <p:cNvSpPr/>
          <p:nvPr/>
        </p:nvSpPr>
        <p:spPr>
          <a:xfrm>
            <a:off x="568662" y="685799"/>
            <a:ext cx="11046395" cy="5581437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5666C-A810-8EC1-7401-2EE5870317C2}"/>
              </a:ext>
            </a:extLst>
          </p:cNvPr>
          <p:cNvSpPr txBox="1"/>
          <p:nvPr/>
        </p:nvSpPr>
        <p:spPr>
          <a:xfrm>
            <a:off x="837685" y="1359801"/>
            <a:ext cx="1041469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452438" algn="just"/>
            <a:r>
              <a:rPr lang="ru-RU" sz="2000" dirty="0"/>
              <a:t>Разработана и реализована нейросетевая подсистема для детекции ям и трещин на дорожном полотне, основанная на архитектуре EfficientNetB0-FPN с </a:t>
            </a:r>
            <a:r>
              <a:rPr lang="ru-RU" sz="2000" dirty="0" err="1"/>
              <a:t>RetinaNet</a:t>
            </a:r>
            <a:r>
              <a:rPr lang="ru-RU" sz="2000" dirty="0"/>
              <a:t>-подобными головами.</a:t>
            </a:r>
          </a:p>
          <a:p>
            <a:pPr marL="0" lvl="1" indent="452438" algn="just"/>
            <a:r>
              <a:rPr lang="ru-RU" sz="2000" dirty="0"/>
              <a:t>Проведен комплекс работ по подготовке данных, включая анализ и конфигурацию якорных рамок (</a:t>
            </a:r>
            <a:r>
              <a:rPr lang="ru-RU" sz="2000" dirty="0" err="1"/>
              <a:t>Scales+Ratios</a:t>
            </a:r>
            <a:r>
              <a:rPr lang="ru-RU" sz="2000" dirty="0"/>
              <a:t>).</a:t>
            </a:r>
          </a:p>
          <a:p>
            <a:pPr marL="0" lvl="1" indent="452438" algn="just"/>
            <a:r>
              <a:rPr lang="ru-RU" sz="2000" dirty="0"/>
              <a:t>Реализован кастомный загрузчик данных, функция потерь (</a:t>
            </a:r>
            <a:r>
              <a:rPr lang="ru-RU" sz="2000" dirty="0" err="1"/>
              <a:t>Focal</a:t>
            </a:r>
            <a:r>
              <a:rPr lang="ru-RU" sz="2000" dirty="0"/>
              <a:t> + </a:t>
            </a:r>
            <a:r>
              <a:rPr lang="ru-RU" sz="2000" dirty="0" err="1"/>
              <a:t>CIoU</a:t>
            </a:r>
            <a:r>
              <a:rPr lang="ru-RU" sz="2000" dirty="0"/>
              <a:t>) и двухфазный цикл обучения с продвинутым планировщиком LR и техниками стабилизации (заморозка BN, </a:t>
            </a:r>
            <a:r>
              <a:rPr lang="ru-RU" sz="2000" dirty="0" err="1"/>
              <a:t>EarlyStopping</a:t>
            </a:r>
            <a:r>
              <a:rPr lang="ru-RU" sz="2000" dirty="0"/>
              <a:t>).</a:t>
            </a:r>
          </a:p>
          <a:p>
            <a:pPr marL="0" lvl="1" indent="452438" algn="just"/>
            <a:r>
              <a:rPr lang="ru-RU" sz="2000" dirty="0"/>
              <a:t>В ходе многочисленных итераций отладки были устранены критические ошибки, что позволило добиться стабильного обучения.</a:t>
            </a:r>
          </a:p>
          <a:p>
            <a:pPr marL="0" lvl="1" indent="452438" algn="just"/>
            <a:r>
              <a:rPr lang="ru-RU" sz="2000" dirty="0"/>
              <a:t>Обученная на CPU модель достигла </a:t>
            </a:r>
            <a:r>
              <a:rPr lang="ru-RU" sz="2000" b="1" dirty="0"/>
              <a:t>Micro-F1 </a:t>
            </a:r>
            <a:r>
              <a:rPr lang="ru-RU" sz="2000" b="1" dirty="0" err="1"/>
              <a:t>score</a:t>
            </a:r>
            <a:r>
              <a:rPr lang="ru-RU" sz="2000" b="1" dirty="0"/>
              <a:t> = 0.7146</a:t>
            </a:r>
            <a:r>
              <a:rPr lang="ru-RU" sz="2000" dirty="0"/>
              <a:t> (при </a:t>
            </a:r>
            <a:r>
              <a:rPr lang="ru-RU" sz="2000" dirty="0" err="1"/>
              <a:t>IoU</a:t>
            </a:r>
            <a:r>
              <a:rPr lang="ru-RU" sz="2000" dirty="0"/>
              <a:t>=0.1) на </a:t>
            </a:r>
            <a:r>
              <a:rPr lang="ru-RU" sz="2000" dirty="0" err="1"/>
              <a:t>валидационном</a:t>
            </a:r>
            <a:r>
              <a:rPr lang="ru-RU" sz="2000" dirty="0"/>
              <a:t> наборе, демонстрируя высокую точность (Precision ~0.83) и удовлетворительную полноту (</a:t>
            </a:r>
            <a:r>
              <a:rPr lang="ru-RU" sz="2000" dirty="0" err="1"/>
              <a:t>Recall</a:t>
            </a:r>
            <a:r>
              <a:rPr lang="ru-RU" sz="2000" dirty="0"/>
              <a:t> ~0.63).</a:t>
            </a:r>
          </a:p>
          <a:p>
            <a:pPr marL="0" lvl="1" indent="452438" algn="just"/>
            <a:r>
              <a:rPr lang="ru-RU" sz="2000" dirty="0"/>
              <a:t>Результаты подтверждают работоспособность выбранного подхода и потенциал для дальнейшего улучшения при обучении на GPU.</a:t>
            </a:r>
          </a:p>
        </p:txBody>
      </p:sp>
    </p:spTree>
    <p:extLst>
      <p:ext uri="{BB962C8B-B14F-4D97-AF65-F5344CB8AC3E}">
        <p14:creationId xmlns:p14="http://schemas.microsoft.com/office/powerpoint/2010/main" val="2282881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BD92B-AE13-93DE-4AE8-AF346216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BA7210D-F37D-719B-ECBF-186605C3D6B1}"/>
              </a:ext>
            </a:extLst>
          </p:cNvPr>
          <p:cNvGrpSpPr/>
          <p:nvPr/>
        </p:nvGrpSpPr>
        <p:grpSpPr>
          <a:xfrm>
            <a:off x="-1544470" y="87085"/>
            <a:ext cx="15272658" cy="7021285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C7B3854F-A9E8-230E-8C6F-C2FEDB7A503A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166E9E70-A5A2-DFC2-CDC0-D404446BCE3C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F57A8B6-991D-CFA8-53C6-29E2546CF07F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8DF6DDEB-E262-E81F-8ED5-2FA286922E84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03235D27-AED3-5717-336B-A87B35211E90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CABDA252-7D1E-5DC9-F81D-64D79E1F58A2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2C8D0473-AD39-4B73-2EB5-9AA84F05015E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C4E6D590-29BF-0099-6270-57D00D4A29CC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A9E1FE41-1EEC-D4EE-1D16-0B98EE44B92F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273474DD-FA11-AC2B-048E-D105207CBB65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4D5CDBF4-66A9-E975-A0F4-D0E4326DDA54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4EBDA911-EAA8-6EAD-DE01-4FBA994CA544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58244B42-C892-9261-EDB1-46444032CA24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7FABF6E-1764-63BB-32B5-8908433171B6}"/>
                  </a:ext>
                </a:extLst>
              </p:cNvPr>
              <p:cNvSpPr/>
              <p:nvPr/>
            </p:nvSpPr>
            <p:spPr>
              <a:xfrm rot="15474784">
                <a:off x="4939923" y="1300567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C92046D-C05D-BFFC-044C-4D46B590D00A}"/>
                  </a:ext>
                </a:extLst>
              </p:cNvPr>
              <p:cNvSpPr/>
              <p:nvPr/>
            </p:nvSpPr>
            <p:spPr>
              <a:xfrm rot="15474784">
                <a:off x="3783894" y="1506702"/>
                <a:ext cx="152429" cy="12482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0CC8AE34-01EA-2ABF-FFE9-D0CDFBDE0132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560FB61D-4104-591D-461F-D9017C76C75C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293057F4-79B4-EDF1-788D-86EC2698BC18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12A17755-0567-03C0-5E71-3FEFE6651C9A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9C8173D7-DA23-CB89-6537-31E025E205D2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965308AB-1F38-5B32-4985-FB0F35CFA1E4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B4842313-2DA6-61B6-3FDC-BFBD47385FA9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7DEC9850-CCE1-E6C9-816E-FA4F781471D0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AECA7CE8-D868-42B4-1E0B-67328A8A5F41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A73B0B54-7207-46AA-60A7-FDA37EA01387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1CCB5D06-FBA0-5C4E-91DF-402B1C7FAA80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EF8CED7F-AAE2-551A-70D7-F9E20A8CE4B1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881E5914-D724-8496-4A56-4B5F03CEF8BD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AEC8FC54-0405-50AE-E7F7-5A7C9649996F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D3FE54B3-DCBA-4B50-3E88-8059A6B556F5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4A65904F-AACC-81D4-BC2F-E7CA7AC92A71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CA031C92-666B-E053-D070-4437160BC9F7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63125F59-FA5B-2104-B8AD-1956D48F4798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0FB83B-E4BA-8062-3FA4-E83EF78BE686}"/>
              </a:ext>
            </a:extLst>
          </p:cNvPr>
          <p:cNvSpPr txBox="1"/>
          <p:nvPr/>
        </p:nvSpPr>
        <p:spPr>
          <a:xfrm>
            <a:off x="1112603" y="1770685"/>
            <a:ext cx="99278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dirty="0"/>
              <a:t>Спасибо за внимание! 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4D06246-DC7B-1A39-4406-BB72B00807CF}"/>
              </a:ext>
            </a:extLst>
          </p:cNvPr>
          <p:cNvSpPr/>
          <p:nvPr/>
        </p:nvSpPr>
        <p:spPr>
          <a:xfrm>
            <a:off x="568662" y="685799"/>
            <a:ext cx="11046395" cy="5581437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0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5718-0F9D-C4A6-1AEB-5BF1CC981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BC38017-17FB-3761-1D02-0E47A911FF3D}"/>
              </a:ext>
            </a:extLst>
          </p:cNvPr>
          <p:cNvGrpSpPr/>
          <p:nvPr/>
        </p:nvGrpSpPr>
        <p:grpSpPr>
          <a:xfrm>
            <a:off x="-1101283" y="-134727"/>
            <a:ext cx="15272658" cy="7357459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DDFB6425-3992-F73E-5DA4-E8E0CB1CDB67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8BDB1832-A3B8-0CE4-6156-7E47F8AEBE8D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82149980-2B35-2ED8-F221-2F3844A6AF66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868F496C-8AE2-A1AB-5A4B-642DFB073393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14DA94E2-D718-F4F9-F0BC-49BE44A35514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3383AE94-FC4B-9A8A-9F99-6C2F6FEF2534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FD52C13C-AFE9-A314-3E2D-0F58C56A955C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65FF8DA3-7DBD-A877-2674-02326457AD6F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9972732A-F1C2-C2AB-8EF5-2E1C31164581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CE3E1EBB-F997-B7E4-5ABF-EECC829B4045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82F8FE5B-409A-E407-62F2-AC00269BE1C4}"/>
                  </a:ext>
                </a:extLst>
              </p:cNvPr>
              <p:cNvSpPr/>
              <p:nvPr/>
            </p:nvSpPr>
            <p:spPr>
              <a:xfrm rot="15287328">
                <a:off x="6653661" y="4688160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D4EB204B-6A1D-736F-FCD7-BFC0AF77DBF7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E3AC2E8E-DC67-DA23-1080-585A7B2850B1}"/>
                  </a:ext>
                </a:extLst>
              </p:cNvPr>
              <p:cNvSpPr/>
              <p:nvPr/>
            </p:nvSpPr>
            <p:spPr>
              <a:xfrm rot="18914743">
                <a:off x="8818385" y="2335007"/>
                <a:ext cx="156568" cy="110271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97788C8D-9AA1-292D-6960-71979B108678}"/>
                  </a:ext>
                </a:extLst>
              </p:cNvPr>
              <p:cNvSpPr/>
              <p:nvPr/>
            </p:nvSpPr>
            <p:spPr>
              <a:xfrm rot="14778063">
                <a:off x="4844543" y="1362421"/>
                <a:ext cx="176538" cy="1135685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+mj-lt"/>
                </a:endParaRP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DDF4A9BB-1AA3-ADFA-38FE-E726AF2EDCE3}"/>
                  </a:ext>
                </a:extLst>
              </p:cNvPr>
              <p:cNvSpPr/>
              <p:nvPr/>
            </p:nvSpPr>
            <p:spPr>
              <a:xfrm rot="16200000">
                <a:off x="3705624" y="1444362"/>
                <a:ext cx="224916" cy="1384980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6B71B6FA-F3E1-FCCB-DBAC-41D151F66F5E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1" name="Прямоугольник: скругленные углы 20">
                  <a:extLst>
                    <a:ext uri="{FF2B5EF4-FFF2-40B4-BE49-F238E27FC236}">
                      <a16:creationId xmlns:a16="http://schemas.microsoft.com/office/drawing/2014/main" id="{F4B436BD-F020-C62B-0544-130ECB379743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2" name="Прямоугольник: скругленные углы 21">
                  <a:extLst>
                    <a:ext uri="{FF2B5EF4-FFF2-40B4-BE49-F238E27FC236}">
                      <a16:creationId xmlns:a16="http://schemas.microsoft.com/office/drawing/2014/main" id="{6CCB4B8D-C5B8-B565-2563-1A41F43343E2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3" name="Прямоугольник: скругленные углы 22">
                  <a:extLst>
                    <a:ext uri="{FF2B5EF4-FFF2-40B4-BE49-F238E27FC236}">
                      <a16:creationId xmlns:a16="http://schemas.microsoft.com/office/drawing/2014/main" id="{8375EDBC-1B03-4B23-1D37-D3D934D3C83B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7F000AC8-1B62-3136-68E1-0599959EE5CC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5E5ECE1F-A12F-5589-81BF-C8606FBA5FF8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latin typeface="+mj-lt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36D2AA5A-16F2-6F7A-0BC3-ED3D0B93D5FD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60E379E0-8D61-AD19-210B-A2F198F6F389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C8F52C4A-4691-640A-168A-0381E4065319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86A08A2B-6B09-169F-42CD-13A9F6E1A895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2DD7ECA2-3403-5096-9EE4-078209A278DB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BBED15D4-8365-1C1B-CF6A-78F4AC6A3573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0C1004CF-DC6C-8324-187B-513A867206D0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207D71C5-E1E7-801A-8984-A56507AFF096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B3D4CFC6-FEA4-2900-DF4F-0862AFF53198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F772C9F8-609C-5857-B0C5-748FF6F5815E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A17D266F-085A-2449-8D7F-7CF541D6FD6E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latin typeface="+mj-lt"/>
                  </a:endParaRPr>
                </a:p>
              </p:txBody>
            </p:sp>
          </p:grpSp>
          <p:sp>
            <p:nvSpPr>
              <p:cNvPr id="40" name="Прямоугольник: скругленные углы 39">
                <a:extLst>
                  <a:ext uri="{FF2B5EF4-FFF2-40B4-BE49-F238E27FC236}">
                    <a16:creationId xmlns:a16="http://schemas.microsoft.com/office/drawing/2014/main" id="{B1043075-A336-A15D-C8AB-8514658A1F35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sp>
        <p:nvSpPr>
          <p:cNvPr id="44" name="AutoShape 6">
            <a:extLst>
              <a:ext uri="{FF2B5EF4-FFF2-40B4-BE49-F238E27FC236}">
                <a16:creationId xmlns:a16="http://schemas.microsoft.com/office/drawing/2014/main" id="{7065EAA5-A279-F6F6-9C22-834813FCCD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j-lt"/>
            </a:endParaRP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B390DD86-374E-47E7-18EB-0B7AC0946ABC}"/>
              </a:ext>
            </a:extLst>
          </p:cNvPr>
          <p:cNvSpPr/>
          <p:nvPr/>
        </p:nvSpPr>
        <p:spPr>
          <a:xfrm>
            <a:off x="341025" y="1397468"/>
            <a:ext cx="5567357" cy="1451015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Кузнецов Данил Константинович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Работа с дроном, разработка кода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867568-97F5-BEFF-ADFB-E93312FD5875}"/>
              </a:ext>
            </a:extLst>
          </p:cNvPr>
          <p:cNvSpPr txBox="1"/>
          <p:nvPr/>
        </p:nvSpPr>
        <p:spPr>
          <a:xfrm>
            <a:off x="5433402" y="501417"/>
            <a:ext cx="7731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«</a:t>
            </a:r>
            <a:r>
              <a:rPr lang="ru-RU" sz="3200" dirty="0" err="1">
                <a:latin typeface="+mj-lt"/>
              </a:rPr>
              <a:t>Грок</a:t>
            </a:r>
            <a:r>
              <a:rPr lang="ru-RU" sz="3200" dirty="0">
                <a:latin typeface="+mj-lt"/>
              </a:rPr>
              <a:t>»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46E9C44-89E3-1A24-7D32-ED5A0A1254F5}"/>
              </a:ext>
            </a:extLst>
          </p:cNvPr>
          <p:cNvSpPr/>
          <p:nvPr/>
        </p:nvSpPr>
        <p:spPr>
          <a:xfrm>
            <a:off x="327065" y="3175792"/>
            <a:ext cx="5567357" cy="1451015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Фролова Лада Дмитриевна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Разработка кода, презентации</a:t>
            </a:r>
            <a:br>
              <a:rPr lang="ru-RU" sz="2000" dirty="0">
                <a:solidFill>
                  <a:schemeClr val="tx1"/>
                </a:solidFill>
              </a:rPr>
            </a:b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4CA5DBF-4F8B-0F7E-846B-875F3E947973}"/>
              </a:ext>
            </a:extLst>
          </p:cNvPr>
          <p:cNvSpPr/>
          <p:nvPr/>
        </p:nvSpPr>
        <p:spPr>
          <a:xfrm>
            <a:off x="6234680" y="1355251"/>
            <a:ext cx="5567357" cy="14932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Костюнин Роман Евгеньевич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Разработка кода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0297EFE-157B-B869-3379-9FA7FBF40CF8}"/>
              </a:ext>
            </a:extLst>
          </p:cNvPr>
          <p:cNvSpPr/>
          <p:nvPr/>
        </p:nvSpPr>
        <p:spPr>
          <a:xfrm>
            <a:off x="6234679" y="3175793"/>
            <a:ext cx="5567357" cy="15000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Сотников Алексей Александрович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Работа с дроном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98FE4BB-DC32-584B-6214-2B9A3FCDC167}"/>
              </a:ext>
            </a:extLst>
          </p:cNvPr>
          <p:cNvSpPr/>
          <p:nvPr/>
        </p:nvSpPr>
        <p:spPr>
          <a:xfrm>
            <a:off x="3369106" y="4868647"/>
            <a:ext cx="5567357" cy="1451015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Выдрин Владимир Максимович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Разработка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06884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7F11D16-3948-005E-379E-73985B83DA58}"/>
              </a:ext>
            </a:extLst>
          </p:cNvPr>
          <p:cNvGrpSpPr/>
          <p:nvPr/>
        </p:nvGrpSpPr>
        <p:grpSpPr>
          <a:xfrm>
            <a:off x="-1209389" y="856323"/>
            <a:ext cx="16872858" cy="6820523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6735CA64-D165-472A-D016-871F1AFC037A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A599A30E-D9CF-1EAB-1F96-DFAC14616749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9A2F64C0-A82C-155B-B4E6-77DB563CD998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5862AC13-E4CA-EBE2-A96A-DFF84DA4CCF6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D2E8869D-B8FE-1A77-75A1-1AA720FD563D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6A19612F-440F-58C7-16C1-9C978F0E4351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01D081C5-1545-8867-1875-4303CFBCE957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8B89691D-E561-B2CE-5CC3-80847FFB354B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20B37A39-E04A-AE9E-532F-5597251A24CA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55ECE330-B6D8-BF21-14EF-EC08CE6C20DB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C4D28593-F0F7-60D0-1B54-68CE6D7A9D6B}"/>
                  </a:ext>
                </a:extLst>
              </p:cNvPr>
              <p:cNvSpPr/>
              <p:nvPr/>
            </p:nvSpPr>
            <p:spPr>
              <a:xfrm rot="15783693">
                <a:off x="6714377" y="4804975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6F96904E-44F9-D5DF-9B70-D18C46ECE62B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0F11DED9-A075-CBD0-94AD-7842136DDD97}"/>
                  </a:ext>
                </a:extLst>
              </p:cNvPr>
              <p:cNvSpPr/>
              <p:nvPr/>
            </p:nvSpPr>
            <p:spPr>
              <a:xfrm rot="18914743">
                <a:off x="8896124" y="2325429"/>
                <a:ext cx="207741" cy="1180181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D3A3997E-60A6-325A-6075-24FD95779A1A}"/>
                  </a:ext>
                </a:extLst>
              </p:cNvPr>
              <p:cNvSpPr/>
              <p:nvPr/>
            </p:nvSpPr>
            <p:spPr>
              <a:xfrm rot="15250868">
                <a:off x="4903279" y="1348348"/>
                <a:ext cx="180674" cy="10646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CBEA6E47-AF30-568A-5BDF-076245A52D0A}"/>
                  </a:ext>
                </a:extLst>
              </p:cNvPr>
              <p:cNvSpPr/>
              <p:nvPr/>
            </p:nvSpPr>
            <p:spPr>
              <a:xfrm rot="15926144">
                <a:off x="3734344" y="1567348"/>
                <a:ext cx="218957" cy="1205271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5AEDD016-97DA-7CD6-D9FE-C5FDAF88818C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DD4BF5F6-44EB-9DD5-916C-869C9214B5A1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154D2B8D-2A95-4ABE-5D82-65CFA0B4F155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78437C35-39BA-210F-7869-4A35C899262D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C448E740-198E-6890-2E56-38470A7BE0FD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E76617F9-D018-32DD-B7EC-3C8C3D869D38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5F761CF0-C00C-25A4-B5E4-336A735D8627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4C195A95-EA9A-CCE5-183F-EE5A21E2081A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B20498B2-EC9F-C93D-B15B-58FDE68D881D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1049CD76-A1B0-D7FC-BCA9-69B3B1DDEB4F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153F46D7-DCDB-FBC8-E82A-B1BA50FF5042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6CC50B3D-11C9-9571-F89E-0A2FC2FF8200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8FE9D20C-02B0-8D58-E735-E943505EBC78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A284162C-6F47-A723-6837-CEC4C8F9AB4C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75197D4A-764F-D125-E245-A2B9053FF458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9" name="Прямоугольник: скругленные углы 38">
                  <a:extLst>
                    <a:ext uri="{FF2B5EF4-FFF2-40B4-BE49-F238E27FC236}">
                      <a16:creationId xmlns:a16="http://schemas.microsoft.com/office/drawing/2014/main" id="{A4646804-99E5-B90C-CB17-1C156888C335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0" name="Прямоугольник: скругленные углы 39">
                  <a:extLst>
                    <a:ext uri="{FF2B5EF4-FFF2-40B4-BE49-F238E27FC236}">
                      <a16:creationId xmlns:a16="http://schemas.microsoft.com/office/drawing/2014/main" id="{F5436973-4675-004A-FDB2-101BA474F2E4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1293B2AD-43F2-644E-769F-410948D94025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4BB867-57DE-637E-0DB0-9E08A225F449}"/>
              </a:ext>
            </a:extLst>
          </p:cNvPr>
          <p:cNvSpPr txBox="1"/>
          <p:nvPr/>
        </p:nvSpPr>
        <p:spPr>
          <a:xfrm>
            <a:off x="777930" y="856323"/>
            <a:ext cx="575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Проблематика</a:t>
            </a:r>
            <a:r>
              <a:rPr lang="en-US" sz="3200" dirty="0">
                <a:latin typeface="+mj-lt"/>
              </a:rPr>
              <a:t>:</a:t>
            </a:r>
            <a:endParaRPr lang="ru-RU" sz="3200" dirty="0">
              <a:latin typeface="+mj-lt"/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67C55BCF-2019-D509-90E8-000C75126FEB}"/>
              </a:ext>
            </a:extLst>
          </p:cNvPr>
          <p:cNvSpPr/>
          <p:nvPr/>
        </p:nvSpPr>
        <p:spPr>
          <a:xfrm>
            <a:off x="426497" y="722195"/>
            <a:ext cx="11188559" cy="2942517"/>
          </a:xfrm>
          <a:prstGeom prst="round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4BD437-8F96-8DB3-D153-DA038137FA92}"/>
              </a:ext>
            </a:extLst>
          </p:cNvPr>
          <p:cNvSpPr txBox="1"/>
          <p:nvPr/>
        </p:nvSpPr>
        <p:spPr>
          <a:xfrm>
            <a:off x="826553" y="1444402"/>
            <a:ext cx="102452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6088" algn="just"/>
            <a:r>
              <a:rPr lang="ru-RU" sz="2000" dirty="0"/>
              <a:t>Краткое описание проблемы плохого качества дорог. </a:t>
            </a:r>
          </a:p>
          <a:p>
            <a:pPr indent="446088" algn="just"/>
            <a:r>
              <a:rPr lang="ru-RU" sz="2000" dirty="0"/>
              <a:t>Важность своевременного обнаружения дефектов (безопасность, экономия на ремонте). </a:t>
            </a:r>
          </a:p>
          <a:p>
            <a:pPr indent="446088" algn="just"/>
            <a:r>
              <a:rPr lang="ru-RU" sz="2000" dirty="0"/>
              <a:t>Ограничения традиционных методов мониторинга (ручной осмотр, специализированная техника). </a:t>
            </a:r>
          </a:p>
          <a:p>
            <a:pPr indent="446088" algn="just"/>
            <a:r>
              <a:rPr lang="ru-RU" sz="2000" dirty="0"/>
              <a:t>Преимущества использования дронов и компьютерного зрения.</a:t>
            </a:r>
          </a:p>
        </p:txBody>
      </p:sp>
    </p:spTree>
    <p:extLst>
      <p:ext uri="{BB962C8B-B14F-4D97-AF65-F5344CB8AC3E}">
        <p14:creationId xmlns:p14="http://schemas.microsoft.com/office/powerpoint/2010/main" val="379032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180C-C759-06E5-7FB6-CA212BECB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F9A4308-6C6B-0921-6AF4-06487750D4AA}"/>
              </a:ext>
            </a:extLst>
          </p:cNvPr>
          <p:cNvGrpSpPr/>
          <p:nvPr/>
        </p:nvGrpSpPr>
        <p:grpSpPr>
          <a:xfrm>
            <a:off x="-2727253" y="193727"/>
            <a:ext cx="16872858" cy="6858000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10E5C9EE-0387-EDD4-EE43-2B34DD241D00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BF80CB95-104C-DF90-5042-7EBC97D77BCD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86DC5B92-B7CB-51AB-2963-C174848AE895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758A0786-11B8-2359-8518-85B9EEAF339B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0767615F-04B5-83A0-1936-F94A7EC4B8E1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06D5828E-4854-E9E6-A5E2-7D3C7FD512F3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FB12C55E-B3B4-EFD3-676B-21A1C7D11381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DEC3602B-FE1F-7D80-24AB-4C6233303359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25B53B32-AED4-31BB-BC19-981FCBD72853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E0BAD5A8-E6A1-30EB-A778-FEBBBDE602A7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BCF0AD19-6BE8-8301-9009-F2C4C65FEA02}"/>
                  </a:ext>
                </a:extLst>
              </p:cNvPr>
              <p:cNvSpPr/>
              <p:nvPr/>
            </p:nvSpPr>
            <p:spPr>
              <a:xfrm rot="15783693">
                <a:off x="6714377" y="4804975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89B6E56B-5764-FDE6-ABE7-AB398BB5B7B0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6A76C725-AD1B-24B2-6FA1-DD502E4B6974}"/>
                  </a:ext>
                </a:extLst>
              </p:cNvPr>
              <p:cNvSpPr/>
              <p:nvPr/>
            </p:nvSpPr>
            <p:spPr>
              <a:xfrm rot="18914743">
                <a:off x="8896124" y="2325429"/>
                <a:ext cx="207741" cy="1180181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8607E448-E1CA-6BA1-7131-C20CAF42514D}"/>
                  </a:ext>
                </a:extLst>
              </p:cNvPr>
              <p:cNvSpPr/>
              <p:nvPr/>
            </p:nvSpPr>
            <p:spPr>
              <a:xfrm rot="15250868">
                <a:off x="4903279" y="1348348"/>
                <a:ext cx="180674" cy="10646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F2FB48DF-C097-17C0-0ECC-952009C67910}"/>
                  </a:ext>
                </a:extLst>
              </p:cNvPr>
              <p:cNvSpPr/>
              <p:nvPr/>
            </p:nvSpPr>
            <p:spPr>
              <a:xfrm rot="15926144">
                <a:off x="3734344" y="1567348"/>
                <a:ext cx="218957" cy="1205271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6AA084B7-3E4C-F060-EA56-8A646A2519C9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3" name="Прямоугольник: скругленные углы 22">
                  <a:extLst>
                    <a:ext uri="{FF2B5EF4-FFF2-40B4-BE49-F238E27FC236}">
                      <a16:creationId xmlns:a16="http://schemas.microsoft.com/office/drawing/2014/main" id="{AC8FEE7F-9E28-E5BB-176B-E1256764C44D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4" name="Прямоугольник: скругленные углы 23">
                  <a:extLst>
                    <a:ext uri="{FF2B5EF4-FFF2-40B4-BE49-F238E27FC236}">
                      <a16:creationId xmlns:a16="http://schemas.microsoft.com/office/drawing/2014/main" id="{E0B35A0B-9752-6F35-729F-84F1B68C821B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FA311941-B7F9-87B7-48A4-87970CF6431F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F77730F7-8661-FC0B-9292-A36E141D9084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BE2BDEF8-C0FE-331D-A63C-BE4FB37059E8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E5FA8974-4277-5966-8FF2-6B3D9C57EE2E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CA3CEC5A-801D-B111-E2A8-534742E59F33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F2D32ADD-7B58-9209-3C44-763AD29046D8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10A4753F-5C22-11C7-E2D7-ECEF3DD29C80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E119A4AD-001D-C43F-AEC3-2DE9E8DECA90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8288C771-682A-CB45-D4D3-76B27F595B88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A263DDA3-6B68-5969-5DFB-12C3165C0944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AF09D1DD-C06A-5668-CF4E-FCB464BD1C34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54D38014-26F4-2D33-CD53-714E96CD5F9D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AF3C2DB3-0171-B3DE-E095-BFB2F6BD2334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ACF25217-9635-1415-2C7E-B05E81FBF2A0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8217699D-C420-D47C-5AC5-AE1408CA7A33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F0E837-51F6-0A73-7FC4-7A9A33BA7035}"/>
              </a:ext>
            </a:extLst>
          </p:cNvPr>
          <p:cNvSpPr txBox="1"/>
          <p:nvPr/>
        </p:nvSpPr>
        <p:spPr>
          <a:xfrm>
            <a:off x="1035385" y="1669386"/>
            <a:ext cx="8428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Для проблемы с маршрутом</a:t>
            </a:r>
            <a:r>
              <a:rPr lang="en-US" sz="2000" dirty="0"/>
              <a:t>:</a:t>
            </a:r>
          </a:p>
          <a:p>
            <a:pPr indent="452438" algn="just"/>
            <a:r>
              <a:rPr lang="ru-RU" sz="2000" dirty="0"/>
              <a:t>Построить маршрут для дрона </a:t>
            </a:r>
            <a:r>
              <a:rPr lang="en-US" sz="2000" dirty="0"/>
              <a:t>(</a:t>
            </a:r>
            <a:r>
              <a:rPr lang="ru-RU" sz="2000" dirty="0"/>
              <a:t>банально</a:t>
            </a:r>
            <a:r>
              <a:rPr lang="en-US" sz="2000" dirty="0"/>
              <a:t>)</a:t>
            </a:r>
            <a:r>
              <a:rPr lang="ru-RU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FE3-47F5-A037-1392-D419A01090E9}"/>
              </a:ext>
            </a:extLst>
          </p:cNvPr>
          <p:cNvSpPr txBox="1"/>
          <p:nvPr/>
        </p:nvSpPr>
        <p:spPr>
          <a:xfrm>
            <a:off x="1007751" y="2817892"/>
            <a:ext cx="1015573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Для обнаружения неровностей</a:t>
            </a:r>
            <a:r>
              <a:rPr lang="en-US" sz="2000" dirty="0"/>
              <a:t>:</a:t>
            </a:r>
            <a:endParaRPr lang="ru-RU" sz="2000" dirty="0"/>
          </a:p>
          <a:p>
            <a:pPr indent="452438" algn="just"/>
            <a:r>
              <a:rPr lang="ru-RU" sz="2000" dirty="0"/>
              <a:t>Реализовать «съёмку» дроном поверхностей. Под словом «съёмка» подразумевается снимки с камеры дрона.</a:t>
            </a:r>
          </a:p>
          <a:p>
            <a:pPr indent="452438" algn="just"/>
            <a:r>
              <a:rPr lang="ru-RU" sz="2000" dirty="0"/>
              <a:t>Эти снимки отправляются на сервер для обработки.</a:t>
            </a:r>
          </a:p>
          <a:p>
            <a:pPr indent="452438" algn="just"/>
            <a:r>
              <a:rPr lang="ru-RU" sz="2000" dirty="0"/>
              <a:t>Сервер отправляет обратно на дрон информацию содержащую ответ в зависимости от типа неровности.</a:t>
            </a:r>
          </a:p>
          <a:p>
            <a:pPr indent="452438" algn="just"/>
            <a:r>
              <a:rPr lang="ru-RU" sz="2000" dirty="0"/>
              <a:t>На дроне от типа неровности появляется соответствующая подсветка.</a:t>
            </a:r>
          </a:p>
          <a:p>
            <a:pPr indent="452438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7D3C0A-01B5-648E-D748-E653D6235D41}"/>
              </a:ext>
            </a:extLst>
          </p:cNvPr>
          <p:cNvSpPr txBox="1"/>
          <p:nvPr/>
        </p:nvSpPr>
        <p:spPr>
          <a:xfrm>
            <a:off x="963157" y="795818"/>
            <a:ext cx="575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Решение</a:t>
            </a:r>
            <a:r>
              <a:rPr lang="en-US" sz="3200" dirty="0">
                <a:latin typeface="+mj-lt"/>
              </a:rPr>
              <a:t>:</a:t>
            </a:r>
            <a:endParaRPr lang="ru-RU" sz="3200" dirty="0">
              <a:latin typeface="+mj-lt"/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5534A661-99F9-835E-3482-4C7D1527B365}"/>
              </a:ext>
            </a:extLst>
          </p:cNvPr>
          <p:cNvSpPr/>
          <p:nvPr/>
        </p:nvSpPr>
        <p:spPr>
          <a:xfrm>
            <a:off x="568662" y="685800"/>
            <a:ext cx="11046395" cy="4622296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7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6C632-0E22-1C6C-9096-D88E5017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96F9D96-3BAF-C775-5A1F-DA676DB06713}"/>
              </a:ext>
            </a:extLst>
          </p:cNvPr>
          <p:cNvGrpSpPr/>
          <p:nvPr/>
        </p:nvGrpSpPr>
        <p:grpSpPr>
          <a:xfrm>
            <a:off x="-2727253" y="193727"/>
            <a:ext cx="16872858" cy="6858000"/>
            <a:chOff x="955496" y="1472754"/>
            <a:chExt cx="9657708" cy="491777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0880013E-66E8-CE43-1B88-4AACF9C4E7B1}"/>
                </a:ext>
              </a:extLst>
            </p:cNvPr>
            <p:cNvSpPr/>
            <p:nvPr/>
          </p:nvSpPr>
          <p:spPr>
            <a:xfrm rot="2291801">
              <a:off x="6638685" y="5149551"/>
              <a:ext cx="1147604" cy="577438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977BC3E9-4BA2-9F4C-33BD-C616FA05B016}"/>
                </a:ext>
              </a:extLst>
            </p:cNvPr>
            <p:cNvSpPr/>
            <p:nvPr/>
          </p:nvSpPr>
          <p:spPr>
            <a:xfrm>
              <a:off x="7417717" y="5334311"/>
              <a:ext cx="567275" cy="704137"/>
            </a:xfrm>
            <a:prstGeom prst="roundRect">
              <a:avLst/>
            </a:prstGeom>
            <a:grp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CE669B97-AF3C-11B0-A553-3866B7623B2D}"/>
                </a:ext>
              </a:extLst>
            </p:cNvPr>
            <p:cNvGrpSpPr/>
            <p:nvPr/>
          </p:nvGrpSpPr>
          <p:grpSpPr>
            <a:xfrm>
              <a:off x="955496" y="1472754"/>
              <a:ext cx="9657708" cy="4917772"/>
              <a:chOff x="955496" y="1472754"/>
              <a:chExt cx="9657708" cy="4917772"/>
            </a:xfrm>
            <a:grpFill/>
          </p:grpSpPr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AA831C5D-6A94-FC48-CAC8-BD7EDD10631E}"/>
                  </a:ext>
                </a:extLst>
              </p:cNvPr>
              <p:cNvSpPr/>
              <p:nvPr/>
            </p:nvSpPr>
            <p:spPr>
              <a:xfrm>
                <a:off x="3125591" y="1472754"/>
                <a:ext cx="2679307" cy="1157430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60AC09EC-F897-1DF6-F837-2EBF5925C673}"/>
                  </a:ext>
                </a:extLst>
              </p:cNvPr>
              <p:cNvSpPr/>
              <p:nvPr/>
            </p:nvSpPr>
            <p:spPr>
              <a:xfrm>
                <a:off x="955496" y="2772899"/>
                <a:ext cx="2948683" cy="165576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4AE8C212-6F12-C9FF-BDB2-C87FB38DEA20}"/>
                  </a:ext>
                </a:extLst>
              </p:cNvPr>
              <p:cNvSpPr/>
              <p:nvPr/>
            </p:nvSpPr>
            <p:spPr>
              <a:xfrm>
                <a:off x="5804898" y="4314494"/>
                <a:ext cx="3657601" cy="2076032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101EC43-855E-BFAC-E91F-F2F5053A5B09}"/>
                  </a:ext>
                </a:extLst>
              </p:cNvPr>
              <p:cNvSpPr/>
              <p:nvPr/>
            </p:nvSpPr>
            <p:spPr>
              <a:xfrm>
                <a:off x="7469312" y="2445249"/>
                <a:ext cx="3143892" cy="1401771"/>
              </a:xfrm>
              <a:prstGeom prst="ellipse">
                <a:avLst/>
              </a:prstGeom>
              <a:noFill/>
              <a:ln w="1651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66FCB64C-F330-9766-49B0-B8178994A9B9}"/>
                  </a:ext>
                </a:extLst>
              </p:cNvPr>
              <p:cNvSpPr/>
              <p:nvPr/>
            </p:nvSpPr>
            <p:spPr>
              <a:xfrm rot="20200160">
                <a:off x="2057017" y="2750261"/>
                <a:ext cx="420111" cy="1056773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3DD03B92-7338-EBA0-8131-2388B675CF03}"/>
                  </a:ext>
                </a:extLst>
              </p:cNvPr>
              <p:cNvSpPr/>
              <p:nvPr/>
            </p:nvSpPr>
            <p:spPr>
              <a:xfrm rot="19324460">
                <a:off x="2522843" y="3601830"/>
                <a:ext cx="292743" cy="93284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02BC8E48-CBF1-AB58-3962-D6E7D61C87E8}"/>
                  </a:ext>
                </a:extLst>
              </p:cNvPr>
              <p:cNvSpPr/>
              <p:nvPr/>
            </p:nvSpPr>
            <p:spPr>
              <a:xfrm rot="15287328">
                <a:off x="8288861" y="4292776"/>
                <a:ext cx="304405" cy="1590587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4F69BBA0-BF22-56AA-85DB-7F520A4DF571}"/>
                  </a:ext>
                </a:extLst>
              </p:cNvPr>
              <p:cNvSpPr/>
              <p:nvPr/>
            </p:nvSpPr>
            <p:spPr>
              <a:xfrm rot="15783693">
                <a:off x="6714377" y="4804975"/>
                <a:ext cx="385830" cy="17363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841CBED-CEE0-9325-1A03-B063BA6BA795}"/>
                  </a:ext>
                </a:extLst>
              </p:cNvPr>
              <p:cNvSpPr/>
              <p:nvPr/>
            </p:nvSpPr>
            <p:spPr>
              <a:xfrm rot="18914743">
                <a:off x="9333355" y="2954604"/>
                <a:ext cx="188500" cy="948792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7AC922D4-8D62-E16F-EF31-2955E580D99B}"/>
                  </a:ext>
                </a:extLst>
              </p:cNvPr>
              <p:cNvSpPr/>
              <p:nvPr/>
            </p:nvSpPr>
            <p:spPr>
              <a:xfrm rot="18914743">
                <a:off x="8896124" y="2325429"/>
                <a:ext cx="207741" cy="1180181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EB60267B-D762-395A-EE30-E441FE007657}"/>
                  </a:ext>
                </a:extLst>
              </p:cNvPr>
              <p:cNvSpPr/>
              <p:nvPr/>
            </p:nvSpPr>
            <p:spPr>
              <a:xfrm rot="15250868">
                <a:off x="4903279" y="1348348"/>
                <a:ext cx="180674" cy="1064609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38E3CB30-CA3F-D4AD-93F2-D3CD90046A70}"/>
                  </a:ext>
                </a:extLst>
              </p:cNvPr>
              <p:cNvSpPr/>
              <p:nvPr/>
            </p:nvSpPr>
            <p:spPr>
              <a:xfrm rot="15926144">
                <a:off x="3734344" y="1567348"/>
                <a:ext cx="218957" cy="1205271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218DA505-E371-417B-528E-F5C4DCF8D261}"/>
                  </a:ext>
                </a:extLst>
              </p:cNvPr>
              <p:cNvGrpSpPr/>
              <p:nvPr/>
            </p:nvGrpSpPr>
            <p:grpSpPr>
              <a:xfrm>
                <a:off x="2188306" y="2100473"/>
                <a:ext cx="7179889" cy="2862341"/>
                <a:chOff x="2188306" y="2100473"/>
                <a:chExt cx="7179889" cy="2862341"/>
              </a:xfrm>
              <a:grpFill/>
            </p:grpSpPr>
            <p:sp>
              <p:nvSpPr>
                <p:cNvPr id="23" name="Прямоугольник: скругленные углы 22">
                  <a:extLst>
                    <a:ext uri="{FF2B5EF4-FFF2-40B4-BE49-F238E27FC236}">
                      <a16:creationId xmlns:a16="http://schemas.microsoft.com/office/drawing/2014/main" id="{764AFC01-0EFD-D7BD-C258-7D703F799D65}"/>
                    </a:ext>
                  </a:extLst>
                </p:cNvPr>
                <p:cNvSpPr/>
                <p:nvPr/>
              </p:nvSpPr>
              <p:spPr>
                <a:xfrm rot="167916">
                  <a:off x="2669214" y="3832243"/>
                  <a:ext cx="909435" cy="427947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4" name="Прямоугольник: скругленные углы 23">
                  <a:extLst>
                    <a:ext uri="{FF2B5EF4-FFF2-40B4-BE49-F238E27FC236}">
                      <a16:creationId xmlns:a16="http://schemas.microsoft.com/office/drawing/2014/main" id="{55D0F3CB-F975-FA45-AF57-F92767FF7322}"/>
                    </a:ext>
                  </a:extLst>
                </p:cNvPr>
                <p:cNvSpPr/>
                <p:nvPr/>
              </p:nvSpPr>
              <p:spPr>
                <a:xfrm rot="2090220">
                  <a:off x="4373615" y="2335159"/>
                  <a:ext cx="817524" cy="42692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" name="Прямоугольник: скругленные углы 24">
                  <a:extLst>
                    <a:ext uri="{FF2B5EF4-FFF2-40B4-BE49-F238E27FC236}">
                      <a16:creationId xmlns:a16="http://schemas.microsoft.com/office/drawing/2014/main" id="{5EEC58C7-8DF3-0931-ED97-29979385FFEF}"/>
                    </a:ext>
                  </a:extLst>
                </p:cNvPr>
                <p:cNvSpPr/>
                <p:nvPr/>
              </p:nvSpPr>
              <p:spPr>
                <a:xfrm>
                  <a:off x="7936077" y="3248441"/>
                  <a:ext cx="899698" cy="48631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" name="Прямоугольник: скругленные углы 25">
                  <a:extLst>
                    <a:ext uri="{FF2B5EF4-FFF2-40B4-BE49-F238E27FC236}">
                      <a16:creationId xmlns:a16="http://schemas.microsoft.com/office/drawing/2014/main" id="{759BA3BE-73C7-2142-7FD7-51DD46CA119B}"/>
                    </a:ext>
                  </a:extLst>
                </p:cNvPr>
                <p:cNvSpPr/>
                <p:nvPr/>
              </p:nvSpPr>
              <p:spPr>
                <a:xfrm rot="159979">
                  <a:off x="3479736" y="3959516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" name="Прямоугольник: скругленные углы 26">
                  <a:extLst>
                    <a:ext uri="{FF2B5EF4-FFF2-40B4-BE49-F238E27FC236}">
                      <a16:creationId xmlns:a16="http://schemas.microsoft.com/office/drawing/2014/main" id="{C6BC8149-CDFE-67FC-0B7E-1EE435C91635}"/>
                    </a:ext>
                  </a:extLst>
                </p:cNvPr>
                <p:cNvSpPr/>
                <p:nvPr/>
              </p:nvSpPr>
              <p:spPr>
                <a:xfrm rot="2360585">
                  <a:off x="5939562" y="4671891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1C4321C0-F1D2-CAE8-4589-AC64ED3A174A}"/>
                    </a:ext>
                  </a:extLst>
                </p:cNvPr>
                <p:cNvSpPr/>
                <p:nvPr/>
              </p:nvSpPr>
              <p:spPr>
                <a:xfrm>
                  <a:off x="7019541" y="3354505"/>
                  <a:ext cx="978439" cy="29092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580E63DC-3DBE-E7D5-B3E6-39F09E9D2827}"/>
                    </a:ext>
                  </a:extLst>
                </p:cNvPr>
                <p:cNvSpPr/>
                <p:nvPr/>
              </p:nvSpPr>
              <p:spPr>
                <a:xfrm rot="1981208">
                  <a:off x="4786779" y="2711845"/>
                  <a:ext cx="810750" cy="256463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5C2F6971-9E25-3547-5531-6A34E36598DD}"/>
                    </a:ext>
                  </a:extLst>
                </p:cNvPr>
                <p:cNvSpPr/>
                <p:nvPr/>
              </p:nvSpPr>
              <p:spPr>
                <a:xfrm>
                  <a:off x="4439758" y="3869372"/>
                  <a:ext cx="426798" cy="454139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E5724D97-942E-75B3-5342-D633188652DC}"/>
                    </a:ext>
                  </a:extLst>
                </p:cNvPr>
                <p:cNvSpPr/>
                <p:nvPr/>
              </p:nvSpPr>
              <p:spPr>
                <a:xfrm rot="2586802">
                  <a:off x="5716748" y="4228548"/>
                  <a:ext cx="605691" cy="55460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C9D017A0-3E2C-9B5A-DC75-4E41EBB2D69F}"/>
                    </a:ext>
                  </a:extLst>
                </p:cNvPr>
                <p:cNvSpPr/>
                <p:nvPr/>
              </p:nvSpPr>
              <p:spPr>
                <a:xfrm>
                  <a:off x="6498270" y="3238361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3" name="Прямоугольник: скругленные углы 32">
                  <a:extLst>
                    <a:ext uri="{FF2B5EF4-FFF2-40B4-BE49-F238E27FC236}">
                      <a16:creationId xmlns:a16="http://schemas.microsoft.com/office/drawing/2014/main" id="{BE679EDB-90F0-677B-25D0-80B5F4C18990}"/>
                    </a:ext>
                  </a:extLst>
                </p:cNvPr>
                <p:cNvSpPr/>
                <p:nvPr/>
              </p:nvSpPr>
              <p:spPr>
                <a:xfrm rot="1713375">
                  <a:off x="5434813" y="2939955"/>
                  <a:ext cx="595241" cy="480188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4" name="Прямоугольник: скругленные углы 33">
                  <a:extLst>
                    <a:ext uri="{FF2B5EF4-FFF2-40B4-BE49-F238E27FC236}">
                      <a16:creationId xmlns:a16="http://schemas.microsoft.com/office/drawing/2014/main" id="{1B8166E3-1BAB-90AF-527E-AD7700CDF0F3}"/>
                    </a:ext>
                  </a:extLst>
                </p:cNvPr>
                <p:cNvSpPr/>
                <p:nvPr/>
              </p:nvSpPr>
              <p:spPr>
                <a:xfrm rot="747122">
                  <a:off x="4683813" y="3918590"/>
                  <a:ext cx="1009722" cy="774012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5" name="Прямоугольник: скругленные углы 34">
                  <a:extLst>
                    <a:ext uri="{FF2B5EF4-FFF2-40B4-BE49-F238E27FC236}">
                      <a16:creationId xmlns:a16="http://schemas.microsoft.com/office/drawing/2014/main" id="{690CDB8C-442F-07E0-4070-AE8DD3BC2006}"/>
                    </a:ext>
                  </a:extLst>
                </p:cNvPr>
                <p:cNvSpPr/>
                <p:nvPr/>
              </p:nvSpPr>
              <p:spPr>
                <a:xfrm rot="2936503">
                  <a:off x="5262913" y="3051166"/>
                  <a:ext cx="1032182" cy="1464430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6" name="Прямоугольник: скругленные углы 35">
                  <a:extLst>
                    <a:ext uri="{FF2B5EF4-FFF2-40B4-BE49-F238E27FC236}">
                      <a16:creationId xmlns:a16="http://schemas.microsoft.com/office/drawing/2014/main" id="{0F8FDAEA-4BEA-0B96-06AF-055CCC88CDA8}"/>
                    </a:ext>
                  </a:extLst>
                </p:cNvPr>
                <p:cNvSpPr/>
                <p:nvPr/>
              </p:nvSpPr>
              <p:spPr>
                <a:xfrm>
                  <a:off x="2188306" y="3694522"/>
                  <a:ext cx="447398" cy="603075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7" name="Прямоугольник: скругленные углы 36">
                  <a:extLst>
                    <a:ext uri="{FF2B5EF4-FFF2-40B4-BE49-F238E27FC236}">
                      <a16:creationId xmlns:a16="http://schemas.microsoft.com/office/drawing/2014/main" id="{C862A664-8C86-60BC-8255-9D130A8296E6}"/>
                    </a:ext>
                  </a:extLst>
                </p:cNvPr>
                <p:cNvSpPr/>
                <p:nvPr/>
              </p:nvSpPr>
              <p:spPr>
                <a:xfrm>
                  <a:off x="8800920" y="3123242"/>
                  <a:ext cx="567275" cy="685696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8" name="Прямоугольник: скругленные углы 37">
                  <a:extLst>
                    <a:ext uri="{FF2B5EF4-FFF2-40B4-BE49-F238E27FC236}">
                      <a16:creationId xmlns:a16="http://schemas.microsoft.com/office/drawing/2014/main" id="{F23F4778-082E-46FE-812E-7CD36ADDB5F0}"/>
                    </a:ext>
                  </a:extLst>
                </p:cNvPr>
                <p:cNvSpPr/>
                <p:nvPr/>
              </p:nvSpPr>
              <p:spPr>
                <a:xfrm>
                  <a:off x="4275690" y="2100473"/>
                  <a:ext cx="384221" cy="453631"/>
                </a:xfrm>
                <a:prstGeom prst="roundRect">
                  <a:avLst/>
                </a:prstGeom>
                <a:grp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A6B48E65-229F-F362-AC7F-945DD28A8DD4}"/>
                  </a:ext>
                </a:extLst>
              </p:cNvPr>
              <p:cNvSpPr/>
              <p:nvPr/>
            </p:nvSpPr>
            <p:spPr>
              <a:xfrm rot="316126">
                <a:off x="5784102" y="2949426"/>
                <a:ext cx="967342" cy="64810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FD6B67F-4D39-1944-6693-3C5CF658F923}"/>
              </a:ext>
            </a:extLst>
          </p:cNvPr>
          <p:cNvSpPr txBox="1"/>
          <p:nvPr/>
        </p:nvSpPr>
        <p:spPr>
          <a:xfrm>
            <a:off x="963157" y="795818"/>
            <a:ext cx="575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j-lt"/>
              </a:rPr>
              <a:t>Что использовалось</a:t>
            </a:r>
            <a:r>
              <a:rPr lang="en-US" sz="2800" dirty="0">
                <a:latin typeface="+mj-lt"/>
              </a:rPr>
              <a:t>:</a:t>
            </a:r>
            <a:endParaRPr lang="ru-RU" sz="2800" dirty="0">
              <a:latin typeface="+mj-lt"/>
            </a:endParaRPr>
          </a:p>
        </p:txBody>
      </p:sp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12D1571A-DF65-CE11-E5C4-124C38E9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38" y="1549346"/>
            <a:ext cx="4398733" cy="219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555A5484-914C-5C2E-8EAA-E483B5F98A02}"/>
              </a:ext>
            </a:extLst>
          </p:cNvPr>
          <p:cNvSpPr/>
          <p:nvPr/>
        </p:nvSpPr>
        <p:spPr>
          <a:xfrm>
            <a:off x="568662" y="685800"/>
            <a:ext cx="11002851" cy="5376382"/>
          </a:xfrm>
          <a:prstGeom prst="roundRect">
            <a:avLst>
              <a:gd name="adj" fmla="val 9567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95BBC0-8F11-7FC1-5861-DBFC74F79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95" y="1538659"/>
            <a:ext cx="1923173" cy="23687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F35548-83D3-B4F9-A32F-A2698D5E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6" b="89850" l="5030" r="96110">
                        <a14:foregroundMark x1="61771" y1="27820" x2="61771" y2="27820"/>
                        <a14:foregroundMark x1="84775" y1="29135" x2="84775" y2="29135"/>
                        <a14:foregroundMark x1="96110" y1="55827" x2="96110" y2="55827"/>
                        <a14:foregroundMark x1="25352" y1="22744" x2="25352" y2="22744"/>
                        <a14:foregroundMark x1="14688" y1="22180" x2="14688" y2="22180"/>
                        <a14:foregroundMark x1="5634" y1="21805" x2="5634" y2="21805"/>
                        <a14:foregroundMark x1="5030" y1="47368" x2="5030" y2="47368"/>
                        <a14:foregroundMark x1="16365" y1="50188" x2="16365" y2="50188"/>
                        <a14:foregroundMark x1="22200" y1="50188" x2="22200" y2="50188"/>
                        <a14:foregroundMark x1="24816" y1="75564" x2="24816" y2="75564"/>
                        <a14:foregroundMark x1="13883" y1="74624" x2="13883" y2="74624"/>
                        <a14:foregroundMark x1="5366" y1="73120" x2="5366" y2="73120"/>
                        <a14:foregroundMark x1="22200" y1="48872" x2="22200" y2="488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998" y="4020799"/>
            <a:ext cx="4797002" cy="17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375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2595</Words>
  <Application>Microsoft Office PowerPoint</Application>
  <PresentationFormat>Широкоэкранный</PresentationFormat>
  <Paragraphs>253</Paragraphs>
  <Slides>51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8" baseType="lpstr">
      <vt:lpstr>NSimSun</vt:lpstr>
      <vt:lpstr>Aptos</vt:lpstr>
      <vt:lpstr>Aptos Display</vt:lpstr>
      <vt:lpstr>Arial</vt:lpstr>
      <vt:lpstr>Symbol</vt:lpstr>
      <vt:lpstr>Times New Roman</vt:lpstr>
      <vt:lpstr>Тема Office</vt:lpstr>
      <vt:lpstr>Проект на тему "Обнаружение ям с помощью квадрокоптера с камерой"</vt:lpstr>
      <vt:lpstr>Состав команды</vt:lpstr>
      <vt:lpstr>Проблема</vt:lpstr>
      <vt:lpstr>Решение</vt:lpstr>
      <vt:lpstr>Выводы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Данил Фролов</dc:creator>
  <cp:lastModifiedBy>Данил Фролов</cp:lastModifiedBy>
  <cp:revision>52</cp:revision>
  <dcterms:created xsi:type="dcterms:W3CDTF">2025-06-24T16:34:44Z</dcterms:created>
  <dcterms:modified xsi:type="dcterms:W3CDTF">2025-06-25T10:03:21Z</dcterms:modified>
</cp:coreProperties>
</file>